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56" r:id="rId2"/>
    <p:sldId id="257" r:id="rId3"/>
    <p:sldId id="303" r:id="rId4"/>
    <p:sldId id="304" r:id="rId5"/>
    <p:sldId id="305" r:id="rId6"/>
    <p:sldId id="306" r:id="rId7"/>
    <p:sldId id="307" r:id="rId8"/>
    <p:sldId id="258" r:id="rId9"/>
    <p:sldId id="308" r:id="rId10"/>
    <p:sldId id="309" r:id="rId11"/>
    <p:sldId id="310" r:id="rId12"/>
    <p:sldId id="311" r:id="rId13"/>
    <p:sldId id="312" r:id="rId14"/>
    <p:sldId id="313" r:id="rId15"/>
    <p:sldId id="314" r:id="rId16"/>
    <p:sldId id="315" r:id="rId17"/>
    <p:sldId id="259" r:id="rId18"/>
    <p:sldId id="316" r:id="rId19"/>
    <p:sldId id="317" r:id="rId20"/>
    <p:sldId id="318" r:id="rId21"/>
    <p:sldId id="321" r:id="rId22"/>
    <p:sldId id="319" r:id="rId23"/>
    <p:sldId id="322" r:id="rId24"/>
    <p:sldId id="323" r:id="rId25"/>
    <p:sldId id="324" r:id="rId26"/>
    <p:sldId id="325" r:id="rId27"/>
    <p:sldId id="347" r:id="rId28"/>
    <p:sldId id="326" r:id="rId29"/>
    <p:sldId id="327" r:id="rId30"/>
    <p:sldId id="260" r:id="rId31"/>
    <p:sldId id="328" r:id="rId32"/>
    <p:sldId id="329" r:id="rId33"/>
    <p:sldId id="330" r:id="rId34"/>
    <p:sldId id="331" r:id="rId35"/>
    <p:sldId id="332" r:id="rId36"/>
    <p:sldId id="333" r:id="rId37"/>
    <p:sldId id="261" r:id="rId38"/>
    <p:sldId id="334" r:id="rId39"/>
    <p:sldId id="262" r:id="rId40"/>
    <p:sldId id="335" r:id="rId41"/>
    <p:sldId id="336" r:id="rId42"/>
    <p:sldId id="337" r:id="rId43"/>
    <p:sldId id="338" r:id="rId44"/>
    <p:sldId id="263" r:id="rId45"/>
    <p:sldId id="339" r:id="rId46"/>
    <p:sldId id="340" r:id="rId47"/>
    <p:sldId id="341" r:id="rId48"/>
    <p:sldId id="342" r:id="rId49"/>
    <p:sldId id="343" r:id="rId50"/>
    <p:sldId id="264" r:id="rId51"/>
    <p:sldId id="296" r:id="rId52"/>
    <p:sldId id="265" r:id="rId53"/>
    <p:sldId id="297" r:id="rId54"/>
    <p:sldId id="298" r:id="rId55"/>
    <p:sldId id="299" r:id="rId56"/>
    <p:sldId id="266" r:id="rId57"/>
    <p:sldId id="281" r:id="rId58"/>
    <p:sldId id="282" r:id="rId59"/>
    <p:sldId id="283" r:id="rId60"/>
    <p:sldId id="285" r:id="rId61"/>
    <p:sldId id="284" r:id="rId62"/>
    <p:sldId id="287" r:id="rId63"/>
    <p:sldId id="286" r:id="rId64"/>
    <p:sldId id="288" r:id="rId65"/>
    <p:sldId id="290" r:id="rId66"/>
    <p:sldId id="292" r:id="rId67"/>
    <p:sldId id="293" r:id="rId68"/>
    <p:sldId id="294" r:id="rId69"/>
    <p:sldId id="295" r:id="rId70"/>
    <p:sldId id="267" r:id="rId71"/>
    <p:sldId id="291" r:id="rId72"/>
    <p:sldId id="300" r:id="rId73"/>
    <p:sldId id="301" r:id="rId74"/>
    <p:sldId id="302" r:id="rId75"/>
    <p:sldId id="270" r:id="rId76"/>
    <p:sldId id="271" r:id="rId77"/>
    <p:sldId id="272" r:id="rId78"/>
    <p:sldId id="273" r:id="rId79"/>
    <p:sldId id="279" r:id="rId80"/>
    <p:sldId id="280" r:id="rId81"/>
    <p:sldId id="275" r:id="rId82"/>
    <p:sldId id="274" r:id="rId83"/>
    <p:sldId id="276" r:id="rId84"/>
    <p:sldId id="277" r:id="rId85"/>
    <p:sldId id="278" r:id="rId86"/>
    <p:sldId id="344" r:id="rId87"/>
    <p:sldId id="345" r:id="rId88"/>
    <p:sldId id="348" r:id="rId8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faelmartinezramos"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2497" autoAdjust="0"/>
  </p:normalViewPr>
  <p:slideViewPr>
    <p:cSldViewPr>
      <p:cViewPr>
        <p:scale>
          <a:sx n="96" d="100"/>
          <a:sy n="96"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C663F-D1CB-4C91-8C0D-3F3842DA571D}" type="datetimeFigureOut">
              <a:rPr lang="es-ES" smtClean="0"/>
              <a:t>16/10/2018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25713-C041-4341-95A1-EEDB21812A58}" type="slidenum">
              <a:rPr lang="es-ES" smtClean="0"/>
              <a:t>‹Nº›</a:t>
            </a:fld>
            <a:endParaRPr lang="es-ES"/>
          </a:p>
        </p:txBody>
      </p:sp>
    </p:spTree>
    <p:extLst>
      <p:ext uri="{BB962C8B-B14F-4D97-AF65-F5344CB8AC3E}">
        <p14:creationId xmlns:p14="http://schemas.microsoft.com/office/powerpoint/2010/main" val="67339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7C25713-C041-4341-95A1-EEDB21812A58}" type="slidenum">
              <a:rPr lang="es-ES" smtClean="0"/>
              <a:t>58</a:t>
            </a:fld>
            <a:endParaRPr lang="es-ES"/>
          </a:p>
        </p:txBody>
      </p:sp>
    </p:spTree>
    <p:extLst>
      <p:ext uri="{BB962C8B-B14F-4D97-AF65-F5344CB8AC3E}">
        <p14:creationId xmlns:p14="http://schemas.microsoft.com/office/powerpoint/2010/main" val="256100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nnnn</a:t>
            </a:r>
            <a:endParaRPr lang="es-ES" dirty="0" smtClean="0"/>
          </a:p>
        </p:txBody>
      </p:sp>
      <p:sp>
        <p:nvSpPr>
          <p:cNvPr id="4" name="3 Marcador de número de diapositiva"/>
          <p:cNvSpPr>
            <a:spLocks noGrp="1"/>
          </p:cNvSpPr>
          <p:nvPr>
            <p:ph type="sldNum" sz="quarter" idx="10"/>
          </p:nvPr>
        </p:nvSpPr>
        <p:spPr/>
        <p:txBody>
          <a:bodyPr/>
          <a:lstStyle/>
          <a:p>
            <a:fld id="{97C25713-C041-4341-95A1-EEDB21812A58}" type="slidenum">
              <a:rPr lang="es-ES" smtClean="0"/>
              <a:t>75</a:t>
            </a:fld>
            <a:endParaRPr lang="es-ES"/>
          </a:p>
        </p:txBody>
      </p:sp>
    </p:spTree>
    <p:extLst>
      <p:ext uri="{BB962C8B-B14F-4D97-AF65-F5344CB8AC3E}">
        <p14:creationId xmlns:p14="http://schemas.microsoft.com/office/powerpoint/2010/main" val="84710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Consejería de Empleo, Empresa y Comercio</a:t>
            </a:r>
            <a:endParaRPr lang="es-ES" dirty="0"/>
          </a:p>
        </p:txBody>
      </p:sp>
      <p:sp>
        <p:nvSpPr>
          <p:cNvPr id="4" name="3 Marcador de número de diapositiva"/>
          <p:cNvSpPr>
            <a:spLocks noGrp="1"/>
          </p:cNvSpPr>
          <p:nvPr>
            <p:ph type="sldNum" sz="quarter" idx="10"/>
          </p:nvPr>
        </p:nvSpPr>
        <p:spPr/>
        <p:txBody>
          <a:bodyPr/>
          <a:lstStyle/>
          <a:p>
            <a:fld id="{97C25713-C041-4341-95A1-EEDB21812A58}" type="slidenum">
              <a:rPr lang="es-ES" smtClean="0"/>
              <a:t>77</a:t>
            </a:fld>
            <a:endParaRPr lang="es-ES"/>
          </a:p>
        </p:txBody>
      </p:sp>
    </p:spTree>
    <p:extLst>
      <p:ext uri="{BB962C8B-B14F-4D97-AF65-F5344CB8AC3E}">
        <p14:creationId xmlns:p14="http://schemas.microsoft.com/office/powerpoint/2010/main" val="363330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5EAE6FD-6D50-441C-B951-4FCDF334D6AA}"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64AD13A-86E4-454F-AFEE-668AE5267360}"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B8C9C1-13E0-41F9-BB66-1AC616E1173E}"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FF0DC8-974E-4FEF-8DDA-A7F00F333DAE}"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E17C332-4C3C-45A7-96CC-7EEA0E4477EC}"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73E6E3-8BB4-49EA-AD65-0B6C772F1B8A}" type="datetime1">
              <a:rPr lang="es-ES" smtClean="0"/>
              <a:t>16/10/2018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CB6C4F7-1D00-46F2-8141-60C3B9768B57}" type="datetime1">
              <a:rPr lang="es-ES" smtClean="0"/>
              <a:t>16/10/2018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7830F5D-181E-482C-9F1E-D103ACC2CB4F}" type="datetime1">
              <a:rPr lang="es-ES" smtClean="0"/>
              <a:t>16/10/2018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8B33C7-4108-4775-BF4B-72434ABC0783}" type="datetime1">
              <a:rPr lang="es-ES" smtClean="0"/>
              <a:t>16/10/2018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71253B-18D7-4EE2-9606-8457D4E365AD}" type="datetime1">
              <a:rPr lang="es-ES" smtClean="0"/>
              <a:t>16/10/2018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EB54A3-413B-45E8-AE2E-D2E25C6D4F2E}" type="datetime1">
              <a:rPr lang="es-ES" smtClean="0"/>
              <a:t>16/10/2018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43000"/>
                <a:lumOff val="57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34301-F9BE-424D-8DE3-19F2F559E8E6}" type="datetime1">
              <a:rPr lang="es-ES" smtClean="0"/>
              <a:t>16/10/2018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5.wdp"/><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4.png"/><Relationship Id="rId4" Type="http://schemas.microsoft.com/office/2007/relationships/hdphoto" Target="../media/hdphoto8.wdp"/></Relationships>
</file>

<file path=ppt/slides/_rels/slide7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3.png"/><Relationship Id="rId4" Type="http://schemas.microsoft.com/office/2007/relationships/hdphoto" Target="../media/hdphoto10.wdp"/></Relationships>
</file>

<file path=ppt/slides/_rels/slide7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8.wdp"/><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juntadeandalucia.es/temas/contratacion-publica/perfiles-licitaciones/detalle/000000071970.html"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3.wdp"/></Relationships>
</file>

<file path=ppt/slides/_rels/slide8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14.wdp"/><Relationship Id="rId7"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5.wdp"/><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4.png"/></Relationships>
</file>

<file path=ppt/slides/_rels/slide8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8.wdp"/><Relationship Id="rId7" Type="http://schemas.microsoft.com/office/2007/relationships/hdphoto" Target="../media/hdphoto17.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16.wdp"/><Relationship Id="rId4" Type="http://schemas.openxmlformats.org/officeDocument/2006/relationships/image" Target="../media/image35.png"/></Relationships>
</file>

<file path=ppt/slides/_rels/slide8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9.wdp"/></Relationships>
</file>

<file path=ppt/slides/_rels/slide86.xml.rels><?xml version="1.0" encoding="UTF-8" standalone="yes"?>
<Relationships xmlns="http://schemas.openxmlformats.org/package/2006/relationships"><Relationship Id="rId8" Type="http://schemas.microsoft.com/office/2007/relationships/hdphoto" Target="../media/hdphoto21.wdp"/><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0.wdp"/><Relationship Id="rId5" Type="http://schemas.openxmlformats.org/officeDocument/2006/relationships/image" Target="../media/image39.png"/><Relationship Id="rId10" Type="http://schemas.microsoft.com/office/2007/relationships/hdphoto" Target="../media/hdphoto22.wdp"/><Relationship Id="rId4" Type="http://schemas.microsoft.com/office/2007/relationships/hdphoto" Target="../media/hdphoto19.wdp"/><Relationship Id="rId9" Type="http://schemas.openxmlformats.org/officeDocument/2006/relationships/image" Target="../media/image41.png"/></Relationships>
</file>

<file path=ppt/slides/_rels/slide8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8.png"/><Relationship Id="rId3" Type="http://schemas.openxmlformats.org/officeDocument/2006/relationships/image" Target="../media/image42.gif"/><Relationship Id="rId7" Type="http://schemas.openxmlformats.org/officeDocument/2006/relationships/image" Target="../media/image45.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3.wdp"/><Relationship Id="rId11" Type="http://schemas.openxmlformats.org/officeDocument/2006/relationships/image" Target="../media/image4.png"/><Relationship Id="rId5" Type="http://schemas.openxmlformats.org/officeDocument/2006/relationships/image" Target="../media/image44.png"/><Relationship Id="rId10" Type="http://schemas.openxmlformats.org/officeDocument/2006/relationships/image" Target="../media/image2.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17.png"/></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44824"/>
            <a:ext cx="7488832" cy="2952328"/>
          </a:xfrm>
        </p:spPr>
        <p:txBody>
          <a:bodyPr>
            <a:normAutofit/>
          </a:bodyPr>
          <a:lstStyle/>
          <a:p>
            <a:r>
              <a:rPr lang="es-ES" sz="4000" b="1" dirty="0" smtClean="0">
                <a:ln>
                  <a:solidFill>
                    <a:schemeClr val="accent2">
                      <a:lumMod val="40000"/>
                      <a:lumOff val="60000"/>
                    </a:schemeClr>
                  </a:solidFill>
                </a:ln>
              </a:rPr>
              <a:t>El  enfoque  archivístico  de  la administración electrónica </a:t>
            </a:r>
            <a:br>
              <a:rPr lang="es-ES" sz="4000" b="1" dirty="0" smtClean="0">
                <a:ln>
                  <a:solidFill>
                    <a:schemeClr val="accent2">
                      <a:lumMod val="40000"/>
                      <a:lumOff val="60000"/>
                    </a:schemeClr>
                  </a:solidFill>
                </a:ln>
              </a:rPr>
            </a:br>
            <a:r>
              <a:rPr lang="es-ES" sz="4000" b="1" dirty="0" smtClean="0">
                <a:ln>
                  <a:solidFill>
                    <a:schemeClr val="accent2">
                      <a:lumMod val="40000"/>
                      <a:lumOff val="60000"/>
                    </a:schemeClr>
                  </a:solidFill>
                </a:ln>
              </a:rPr>
              <a:t>en  la  Diputación  de  Sevilla</a:t>
            </a:r>
            <a:endParaRPr lang="es-ES" sz="4000" b="1" dirty="0">
              <a:ln>
                <a:solidFill>
                  <a:schemeClr val="accent2">
                    <a:lumMod val="40000"/>
                    <a:lumOff val="60000"/>
                  </a:schemeClr>
                </a:solidFill>
              </a:ln>
            </a:endParaRPr>
          </a:p>
        </p:txBody>
      </p:sp>
      <p:pic>
        <p:nvPicPr>
          <p:cNvPr id="3"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12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10</a:t>
            </a:fld>
            <a:endParaRPr lang="es-ES" dirty="0">
              <a:solidFill>
                <a:schemeClr val="tx1"/>
              </a:solidFill>
            </a:endParaRPr>
          </a:p>
        </p:txBody>
      </p:sp>
      <p:sp>
        <p:nvSpPr>
          <p:cNvPr id="3" name="2 Rectángulo"/>
          <p:cNvSpPr/>
          <p:nvPr/>
        </p:nvSpPr>
        <p:spPr>
          <a:xfrm>
            <a:off x="179512" y="764704"/>
            <a:ext cx="8784976" cy="3046988"/>
          </a:xfrm>
          <a:prstGeom prst="rect">
            <a:avLst/>
          </a:prstGeom>
        </p:spPr>
        <p:txBody>
          <a:bodyPr wrap="square">
            <a:spAutoFit/>
          </a:bodyPr>
          <a:lstStyle/>
          <a:p>
            <a:pPr algn="just"/>
            <a:r>
              <a:rPr lang="es-ES" sz="2400" dirty="0" smtClean="0"/>
              <a:t>                   </a:t>
            </a:r>
            <a:r>
              <a:rPr lang="es-ES" sz="2400" b="1" dirty="0" smtClean="0"/>
              <a:t>Proyecto Norma</a:t>
            </a:r>
            <a:r>
              <a:rPr lang="es-ES" sz="2400" dirty="0" smtClean="0"/>
              <a:t>.</a:t>
            </a:r>
            <a:endParaRPr lang="es-ES" sz="2800" dirty="0" smtClean="0"/>
          </a:p>
          <a:p>
            <a:pPr algn="just"/>
            <a:endParaRPr lang="es-ES" sz="2800" dirty="0"/>
          </a:p>
          <a:p>
            <a:pPr algn="just"/>
            <a:r>
              <a:rPr lang="es-ES" sz="2800" dirty="0" smtClean="0"/>
              <a:t>El </a:t>
            </a:r>
            <a:r>
              <a:rPr lang="es-ES" sz="2800" dirty="0"/>
              <a:t>análisis y rediseño de los procedimientos, la configuración de </a:t>
            </a:r>
            <a:r>
              <a:rPr lang="es-ES" sz="2800" dirty="0" smtClean="0"/>
              <a:t>sus</a:t>
            </a:r>
            <a:r>
              <a:rPr lang="es-ES" sz="2800" dirty="0" smtClean="0"/>
              <a:t> </a:t>
            </a:r>
            <a:r>
              <a:rPr lang="es-ES" sz="2800" dirty="0"/>
              <a:t>procesos y tareas de </a:t>
            </a:r>
            <a:r>
              <a:rPr lang="es-ES" sz="2800" dirty="0" smtClean="0"/>
              <a:t>tramitación, que </a:t>
            </a:r>
            <a:r>
              <a:rPr lang="es-ES" sz="2800" dirty="0"/>
              <a:t>el proyecto Norma trata de abordar </a:t>
            </a:r>
            <a:r>
              <a:rPr lang="es-ES" sz="2800" dirty="0" smtClean="0"/>
              <a:t>implica </a:t>
            </a:r>
            <a:r>
              <a:rPr lang="es-ES" sz="2800" dirty="0"/>
              <a:t>formas de </a:t>
            </a:r>
            <a:r>
              <a:rPr lang="es-ES" sz="2800" b="1" dirty="0"/>
              <a:t>cooperación interinstitucional de carácter transversal, pero jerárquicamente </a:t>
            </a:r>
            <a:r>
              <a:rPr lang="es-ES" sz="2800" b="1" dirty="0" smtClean="0"/>
              <a:t>integradas</a:t>
            </a:r>
            <a:endParaRPr lang="es-ES" sz="2800" dirty="0"/>
          </a:p>
        </p:txBody>
      </p:sp>
      <p:sp>
        <p:nvSpPr>
          <p:cNvPr id="2" name="1 CuadroTexto"/>
          <p:cNvSpPr txBox="1"/>
          <p:nvPr/>
        </p:nvSpPr>
        <p:spPr>
          <a:xfrm>
            <a:off x="179512" y="4365104"/>
            <a:ext cx="8712968" cy="1569660"/>
          </a:xfrm>
          <a:prstGeom prst="rect">
            <a:avLst/>
          </a:prstGeom>
          <a:noFill/>
        </p:spPr>
        <p:txBody>
          <a:bodyPr wrap="square" rtlCol="0">
            <a:spAutoFit/>
          </a:bodyPr>
          <a:lstStyle/>
          <a:p>
            <a:pPr algn="just"/>
            <a:r>
              <a:rPr lang="es-ES" sz="2400" dirty="0"/>
              <a:t>C</a:t>
            </a:r>
            <a:r>
              <a:rPr lang="es-ES" sz="2400" dirty="0" smtClean="0"/>
              <a:t>reación </a:t>
            </a:r>
            <a:r>
              <a:rPr lang="es-ES" sz="2400" dirty="0"/>
              <a:t>de una comisión técnica transversal y multidisciplinar, la “</a:t>
            </a:r>
            <a:r>
              <a:rPr lang="es-ES" sz="2400" b="1" dirty="0"/>
              <a:t>Comisión </a:t>
            </a:r>
            <a:r>
              <a:rPr lang="es-ES" sz="2400" b="1" dirty="0" smtClean="0"/>
              <a:t>Norma</a:t>
            </a:r>
            <a:r>
              <a:rPr lang="es-ES" sz="2400" dirty="0" smtClean="0"/>
              <a:t>” (Secretaría</a:t>
            </a:r>
            <a:r>
              <a:rPr lang="es-ES" sz="2400" dirty="0"/>
              <a:t>, Intervención, </a:t>
            </a:r>
            <a:r>
              <a:rPr lang="es-ES" sz="2400" dirty="0" err="1"/>
              <a:t>Inpro</a:t>
            </a:r>
            <a:r>
              <a:rPr lang="es-ES" sz="2400" dirty="0"/>
              <a:t> y </a:t>
            </a:r>
            <a:r>
              <a:rPr lang="es-ES" sz="2400" dirty="0" smtClean="0"/>
              <a:t>Organización y Sistemas</a:t>
            </a:r>
            <a:r>
              <a:rPr lang="es-ES" sz="2400" dirty="0" smtClean="0"/>
              <a:t>... </a:t>
            </a:r>
            <a:r>
              <a:rPr lang="es-ES" sz="2400" dirty="0" smtClean="0"/>
              <a:t>pero con destacable ausencia del </a:t>
            </a:r>
            <a:r>
              <a:rPr lang="es-ES" sz="2400" dirty="0"/>
              <a:t>sector archivístico-gestión de documentos</a:t>
            </a:r>
            <a:r>
              <a:rPr lang="es-ES" sz="2400" dirty="0" smtClean="0"/>
              <a:t>)</a:t>
            </a:r>
            <a:endParaRPr lang="es-ES" sz="24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14" y="18652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0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11</a:t>
            </a:fld>
            <a:endParaRPr lang="es-ES" dirty="0">
              <a:solidFill>
                <a:schemeClr val="tx1"/>
              </a:solidFill>
            </a:endParaRPr>
          </a:p>
        </p:txBody>
      </p:sp>
      <p:sp>
        <p:nvSpPr>
          <p:cNvPr id="3" name="2 Rectángulo"/>
          <p:cNvSpPr/>
          <p:nvPr/>
        </p:nvSpPr>
        <p:spPr>
          <a:xfrm>
            <a:off x="179512" y="620688"/>
            <a:ext cx="8784976" cy="3847207"/>
          </a:xfrm>
          <a:prstGeom prst="rect">
            <a:avLst/>
          </a:prstGeom>
        </p:spPr>
        <p:txBody>
          <a:bodyPr wrap="square">
            <a:spAutoFit/>
          </a:bodyPr>
          <a:lstStyle/>
          <a:p>
            <a:pPr algn="just"/>
            <a:r>
              <a:rPr lang="es-ES" sz="2400" dirty="0"/>
              <a:t>P</a:t>
            </a:r>
            <a:r>
              <a:rPr lang="es-ES" sz="2400" b="1" dirty="0" smtClean="0"/>
              <a:t>royecto Norma</a:t>
            </a:r>
            <a:r>
              <a:rPr lang="es-ES" sz="2400" dirty="0" smtClean="0"/>
              <a:t>.</a:t>
            </a:r>
            <a:endParaRPr lang="es-ES" sz="2400" dirty="0"/>
          </a:p>
          <a:p>
            <a:pPr algn="just"/>
            <a:endParaRPr lang="es-ES" sz="2800" dirty="0" smtClean="0"/>
          </a:p>
          <a:p>
            <a:pPr algn="just"/>
            <a:r>
              <a:rPr lang="es-ES" sz="3200" dirty="0" smtClean="0"/>
              <a:t>El enfoque de cooperación transversal interinstitucional </a:t>
            </a:r>
            <a:r>
              <a:rPr lang="es-ES" sz="3200" dirty="0"/>
              <a:t>del proyecto Norma suponía toda una nueva dimensión conceptual y funcional de difícil encaje en la mecánica arraigada en la institución provincial, basada en </a:t>
            </a:r>
            <a:r>
              <a:rPr lang="es-ES" sz="3200" b="1" dirty="0"/>
              <a:t>áreas estanco rígidamente </a:t>
            </a:r>
            <a:r>
              <a:rPr lang="es-ES" sz="3200" b="1" dirty="0" smtClean="0"/>
              <a:t>compartimentadas</a:t>
            </a:r>
            <a:endParaRPr lang="es-ES" sz="32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34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12</a:t>
            </a:fld>
            <a:endParaRPr lang="es-ES" dirty="0">
              <a:solidFill>
                <a:schemeClr val="tx1"/>
              </a:solidFill>
            </a:endParaRPr>
          </a:p>
        </p:txBody>
      </p:sp>
      <p:sp>
        <p:nvSpPr>
          <p:cNvPr id="3" name="2 Rectángulo"/>
          <p:cNvSpPr/>
          <p:nvPr/>
        </p:nvSpPr>
        <p:spPr>
          <a:xfrm>
            <a:off x="179512" y="620688"/>
            <a:ext cx="8784976" cy="4524315"/>
          </a:xfrm>
          <a:prstGeom prst="rect">
            <a:avLst/>
          </a:prstGeom>
        </p:spPr>
        <p:txBody>
          <a:bodyPr wrap="square">
            <a:spAutoFit/>
          </a:bodyPr>
          <a:lstStyle/>
          <a:p>
            <a:pPr algn="just"/>
            <a:r>
              <a:rPr lang="es-ES" sz="2400" dirty="0"/>
              <a:t>P</a:t>
            </a:r>
            <a:r>
              <a:rPr lang="es-ES" sz="2400" b="1" dirty="0" smtClean="0"/>
              <a:t>royecto Norma</a:t>
            </a:r>
            <a:r>
              <a:rPr lang="es-ES" sz="2400" dirty="0" smtClean="0"/>
              <a:t>.</a:t>
            </a:r>
            <a:endParaRPr lang="es-ES" sz="2400" dirty="0"/>
          </a:p>
          <a:p>
            <a:endParaRPr lang="es-ES" sz="2800" dirty="0" smtClean="0"/>
          </a:p>
          <a:p>
            <a:r>
              <a:rPr lang="es-ES" sz="2800" dirty="0" smtClean="0"/>
              <a:t>- </a:t>
            </a:r>
            <a:r>
              <a:rPr lang="es-ES" sz="2800" dirty="0"/>
              <a:t>Á</a:t>
            </a:r>
            <a:r>
              <a:rPr lang="es-ES" sz="2800" dirty="0" smtClean="0"/>
              <a:t>reas-estanco bajo </a:t>
            </a:r>
            <a:r>
              <a:rPr lang="es-ES" sz="2800" dirty="0"/>
              <a:t>la dependencia de su respectivo cargo político (el diputado delegado) </a:t>
            </a:r>
          </a:p>
          <a:p>
            <a:endParaRPr lang="es-ES" sz="2800" dirty="0" smtClean="0"/>
          </a:p>
          <a:p>
            <a:r>
              <a:rPr lang="es-ES" sz="2800" dirty="0" smtClean="0"/>
              <a:t>- Mínimas interrelaciones, si exigidas </a:t>
            </a:r>
            <a:r>
              <a:rPr lang="es-ES" sz="2800" dirty="0"/>
              <a:t>por imperativo </a:t>
            </a:r>
            <a:r>
              <a:rPr lang="es-ES" sz="2800" dirty="0" smtClean="0"/>
              <a:t>legal: </a:t>
            </a:r>
          </a:p>
          <a:p>
            <a:endParaRPr lang="es-ES" sz="2800" dirty="0" smtClean="0"/>
          </a:p>
          <a:p>
            <a:r>
              <a:rPr lang="es-ES" sz="2400" dirty="0"/>
              <a:t> </a:t>
            </a:r>
            <a:r>
              <a:rPr lang="es-ES" sz="2400" dirty="0" smtClean="0"/>
              <a:t>         - 	Informes </a:t>
            </a:r>
            <a:r>
              <a:rPr lang="es-ES" sz="2400" dirty="0"/>
              <a:t>jurídicos o de Secretaría, de Intervención, </a:t>
            </a:r>
            <a:r>
              <a:rPr lang="es-ES" sz="2400" dirty="0" smtClean="0"/>
              <a:t> 	gestión de pagos</a:t>
            </a:r>
            <a:r>
              <a:rPr lang="es-ES" sz="2400" dirty="0"/>
              <a:t>, contratación administrativa, </a:t>
            </a:r>
            <a:r>
              <a:rPr lang="es-ES" sz="2400" dirty="0" smtClean="0"/>
              <a:t>	resoluciones </a:t>
            </a:r>
            <a:r>
              <a:rPr lang="es-ES" sz="2400" dirty="0"/>
              <a:t>del </a:t>
            </a:r>
            <a:r>
              <a:rPr lang="es-ES" sz="2400" dirty="0" smtClean="0"/>
              <a:t>presidente</a:t>
            </a:r>
            <a:r>
              <a:rPr lang="es-ES" sz="2400" dirty="0"/>
              <a:t>…  realizados por estas </a:t>
            </a:r>
            <a:r>
              <a:rPr lang="es-ES" sz="2400" dirty="0" smtClean="0"/>
              <a:t>unidades 	a </a:t>
            </a:r>
            <a:r>
              <a:rPr lang="es-ES" sz="2400" dirty="0"/>
              <a:t>petición de </a:t>
            </a:r>
            <a:r>
              <a:rPr lang="es-ES" sz="2400" dirty="0" smtClean="0"/>
              <a:t>las </a:t>
            </a:r>
            <a:r>
              <a:rPr lang="es-ES" sz="2400" dirty="0"/>
              <a:t>diferentes </a:t>
            </a:r>
            <a:r>
              <a:rPr lang="es-ES" sz="2400" dirty="0" smtClean="0"/>
              <a:t>áreas</a:t>
            </a:r>
            <a:endParaRPr lang="es-ES" sz="24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60" y="15590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8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13</a:t>
            </a:fld>
            <a:endParaRPr lang="es-ES" dirty="0">
              <a:solidFill>
                <a:schemeClr val="tx1"/>
              </a:solidFill>
            </a:endParaRPr>
          </a:p>
        </p:txBody>
      </p:sp>
      <p:sp>
        <p:nvSpPr>
          <p:cNvPr id="3" name="2 Rectángulo"/>
          <p:cNvSpPr/>
          <p:nvPr/>
        </p:nvSpPr>
        <p:spPr>
          <a:xfrm>
            <a:off x="179512" y="620688"/>
            <a:ext cx="8784976" cy="6063198"/>
          </a:xfrm>
          <a:prstGeom prst="rect">
            <a:avLst/>
          </a:prstGeom>
        </p:spPr>
        <p:txBody>
          <a:bodyPr wrap="square">
            <a:spAutoFit/>
          </a:bodyPr>
          <a:lstStyle/>
          <a:p>
            <a:pPr algn="just"/>
            <a:r>
              <a:rPr lang="es-ES" sz="2400" dirty="0"/>
              <a:t>P</a:t>
            </a:r>
            <a:r>
              <a:rPr lang="es-ES" sz="2400" b="1" dirty="0" smtClean="0"/>
              <a:t>royecto Norma</a:t>
            </a:r>
            <a:r>
              <a:rPr lang="es-ES" sz="2400" dirty="0" smtClean="0"/>
              <a:t>.</a:t>
            </a:r>
            <a:endParaRPr lang="es-ES" sz="2400" dirty="0"/>
          </a:p>
          <a:p>
            <a:endParaRPr lang="es-ES" sz="2800" dirty="0" smtClean="0"/>
          </a:p>
          <a:p>
            <a:r>
              <a:rPr lang="es-ES" sz="2800" dirty="0"/>
              <a:t>El temprano </a:t>
            </a:r>
            <a:r>
              <a:rPr lang="es-ES" sz="2800" b="1" dirty="0"/>
              <a:t>abandono de los trabajos de análisis y normalización de los procedimientos</a:t>
            </a:r>
            <a:r>
              <a:rPr lang="es-ES" sz="2800" dirty="0"/>
              <a:t>, así como, fundamentalmente, </a:t>
            </a:r>
            <a:r>
              <a:rPr lang="es-ES" sz="2800" b="1" dirty="0"/>
              <a:t>la desaparición de la Comisión Norma</a:t>
            </a:r>
            <a:r>
              <a:rPr lang="es-ES" sz="2800" dirty="0"/>
              <a:t> ponen fin </a:t>
            </a:r>
            <a:r>
              <a:rPr lang="es-ES" sz="2800" dirty="0" smtClean="0"/>
              <a:t>a un </a:t>
            </a:r>
            <a:r>
              <a:rPr lang="es-ES" sz="2800" dirty="0"/>
              <a:t>proyecto de cooperación transversal que chocaba con el </a:t>
            </a:r>
            <a:r>
              <a:rPr lang="es-ES" sz="2800" b="1" dirty="0"/>
              <a:t>sistema rígidamente compartimentado </a:t>
            </a:r>
            <a:r>
              <a:rPr lang="es-ES" sz="2800" dirty="0"/>
              <a:t>asentado en la cultura corporativa de la </a:t>
            </a:r>
            <a:r>
              <a:rPr lang="es-ES" sz="2800" dirty="0" smtClean="0"/>
              <a:t>casa</a:t>
            </a:r>
          </a:p>
          <a:p>
            <a:endParaRPr lang="es-ES" sz="2800" dirty="0"/>
          </a:p>
          <a:p>
            <a:r>
              <a:rPr lang="es-ES" sz="2800" dirty="0"/>
              <a:t>L</a:t>
            </a:r>
            <a:r>
              <a:rPr lang="es-ES" sz="2800" dirty="0" smtClean="0"/>
              <a:t>as </a:t>
            </a:r>
            <a:r>
              <a:rPr lang="es-ES" sz="2800" dirty="0"/>
              <a:t>deficiencias organizativas de las instituciones incapacitan a </a:t>
            </a:r>
            <a:r>
              <a:rPr lang="es-ES" sz="2800" dirty="0" smtClean="0"/>
              <a:t>éstas </a:t>
            </a:r>
            <a:r>
              <a:rPr lang="es-ES" sz="2800" dirty="0"/>
              <a:t>para </a:t>
            </a:r>
            <a:r>
              <a:rPr lang="es-ES" sz="2800" dirty="0" smtClean="0"/>
              <a:t>asumir ciertos proyectos necesarios, que acaban quedándose en proyectos </a:t>
            </a:r>
            <a:r>
              <a:rPr lang="es-ES" sz="2800" dirty="0"/>
              <a:t>de existencia ligada casi exclusivamente a </a:t>
            </a:r>
            <a:r>
              <a:rPr lang="es-ES" sz="2800" dirty="0" smtClean="0"/>
              <a:t>la de las </a:t>
            </a:r>
            <a:r>
              <a:rPr lang="es-ES" sz="2800" dirty="0"/>
              <a:t>personas que los impulsaron. </a:t>
            </a: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69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14</a:t>
            </a:fld>
            <a:endParaRPr lang="es-ES" dirty="0">
              <a:solidFill>
                <a:schemeClr val="tx1"/>
              </a:solidFill>
            </a:endParaRPr>
          </a:p>
        </p:txBody>
      </p:sp>
      <p:sp>
        <p:nvSpPr>
          <p:cNvPr id="3" name="2 Rectángulo"/>
          <p:cNvSpPr/>
          <p:nvPr/>
        </p:nvSpPr>
        <p:spPr>
          <a:xfrm>
            <a:off x="179512" y="620688"/>
            <a:ext cx="8784976" cy="5201424"/>
          </a:xfrm>
          <a:prstGeom prst="rect">
            <a:avLst/>
          </a:prstGeom>
        </p:spPr>
        <p:txBody>
          <a:bodyPr wrap="square">
            <a:spAutoFit/>
          </a:bodyPr>
          <a:lstStyle/>
          <a:p>
            <a:pPr algn="just"/>
            <a:r>
              <a:rPr lang="es-ES" sz="2400" dirty="0"/>
              <a:t>P</a:t>
            </a:r>
            <a:r>
              <a:rPr lang="es-ES" sz="2400" b="1" dirty="0" smtClean="0"/>
              <a:t>royecto Norma</a:t>
            </a:r>
            <a:r>
              <a:rPr lang="es-ES" sz="2400" dirty="0" smtClean="0"/>
              <a:t>.</a:t>
            </a:r>
            <a:endParaRPr lang="es-ES" sz="2400" dirty="0"/>
          </a:p>
          <a:p>
            <a:endParaRPr lang="es-ES" sz="2800" dirty="0" smtClean="0"/>
          </a:p>
          <a:p>
            <a:r>
              <a:rPr lang="es-ES" sz="2800" dirty="0" smtClean="0"/>
              <a:t>Cuando en </a:t>
            </a:r>
            <a:r>
              <a:rPr lang="es-ES" sz="2800" dirty="0"/>
              <a:t>2003 empieza a valorarse la necesidad de dar soporte al conjunto de la tramitación electrónica en el ámbito de la contratación se piensa ya en otra solución informática, poniéndose en marcha en el 2004 el proyecto </a:t>
            </a:r>
            <a:r>
              <a:rPr lang="es-ES" sz="2800" dirty="0" err="1"/>
              <a:t>Lycit@L</a:t>
            </a:r>
            <a:endParaRPr lang="es-ES" sz="2800" dirty="0"/>
          </a:p>
          <a:p>
            <a:endParaRPr lang="es-ES" sz="2800" dirty="0" smtClean="0"/>
          </a:p>
          <a:p>
            <a:r>
              <a:rPr lang="es-ES" sz="2800" dirty="0" smtClean="0"/>
              <a:t>A </a:t>
            </a:r>
            <a:r>
              <a:rPr lang="es-ES" sz="2800" dirty="0"/>
              <a:t>los efectos de la informatización administrativa en la Diputación, el proyecto Norma quedó abandonado, perviviendo de él únicamente su aplicación informática y un limitado uso en la administración de la </a:t>
            </a:r>
            <a:r>
              <a:rPr lang="es-ES" sz="2800" dirty="0" smtClean="0"/>
              <a:t>casa</a:t>
            </a:r>
            <a:endParaRPr lang="es-ES" sz="28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8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15</a:t>
            </a:fld>
            <a:endParaRPr lang="es-ES" dirty="0">
              <a:solidFill>
                <a:schemeClr val="tx1"/>
              </a:solidFill>
            </a:endParaRPr>
          </a:p>
        </p:txBody>
      </p:sp>
      <p:sp>
        <p:nvSpPr>
          <p:cNvPr id="3" name="2 Rectángulo"/>
          <p:cNvSpPr/>
          <p:nvPr/>
        </p:nvSpPr>
        <p:spPr>
          <a:xfrm>
            <a:off x="179512" y="620688"/>
            <a:ext cx="8784976" cy="5632311"/>
          </a:xfrm>
          <a:prstGeom prst="rect">
            <a:avLst/>
          </a:prstGeom>
        </p:spPr>
        <p:txBody>
          <a:bodyPr wrap="square">
            <a:spAutoFit/>
          </a:bodyPr>
          <a:lstStyle/>
          <a:p>
            <a:pPr algn="just"/>
            <a:r>
              <a:rPr lang="es-ES" sz="2400" dirty="0"/>
              <a:t>P</a:t>
            </a:r>
            <a:r>
              <a:rPr lang="es-ES" sz="2400" b="1" dirty="0" smtClean="0"/>
              <a:t>royecto Norma</a:t>
            </a:r>
            <a:r>
              <a:rPr lang="es-ES" sz="2400" dirty="0" smtClean="0"/>
              <a:t>.</a:t>
            </a:r>
            <a:endParaRPr lang="es-ES" sz="2400" dirty="0"/>
          </a:p>
          <a:p>
            <a:endParaRPr lang="es-ES" sz="2800" dirty="0" smtClean="0"/>
          </a:p>
          <a:p>
            <a:r>
              <a:rPr lang="es-ES" sz="2800" b="1" dirty="0" smtClean="0"/>
              <a:t>la </a:t>
            </a:r>
            <a:r>
              <a:rPr lang="es-ES" sz="2800" b="1" dirty="0"/>
              <a:t>informatización en la institución quedaba abocada a la dispersión  de soluciones</a:t>
            </a:r>
            <a:r>
              <a:rPr lang="es-ES" sz="2800" dirty="0"/>
              <a:t> para la realización de actuaciones muy parciales y puntuales, solo aquellas que pudieran satisfacer un uso compartido por todas o la mayor parte de las áreas. </a:t>
            </a:r>
            <a:endParaRPr lang="es-ES" sz="2800" dirty="0" smtClean="0"/>
          </a:p>
          <a:p>
            <a:endParaRPr lang="es-ES" sz="2800" dirty="0"/>
          </a:p>
          <a:p>
            <a:r>
              <a:rPr lang="es-ES" sz="2800" dirty="0" smtClean="0"/>
              <a:t>Estas </a:t>
            </a:r>
            <a:r>
              <a:rPr lang="es-ES" sz="2800" dirty="0"/>
              <a:t>aplicaciones transversales  se desligan de los procedimientos, centrándose exclusivamente en el soporte de trámites </a:t>
            </a:r>
            <a:r>
              <a:rPr lang="es-ES" sz="2800" b="1" dirty="0"/>
              <a:t>de registro y transmisión de documentos</a:t>
            </a:r>
            <a:r>
              <a:rPr lang="es-ES" sz="2800" dirty="0"/>
              <a:t> (</a:t>
            </a:r>
            <a:r>
              <a:rPr lang="es-ES" sz="2800" dirty="0" err="1"/>
              <a:t>Syder@L</a:t>
            </a:r>
            <a:r>
              <a:rPr lang="es-ES" sz="2800" dirty="0"/>
              <a:t>, </a:t>
            </a:r>
            <a:r>
              <a:rPr lang="es-ES" sz="2800" dirty="0" err="1"/>
              <a:t>Convoc</a:t>
            </a:r>
            <a:r>
              <a:rPr lang="es-ES" sz="2800" dirty="0"/>
              <a:t>@, </a:t>
            </a:r>
            <a:r>
              <a:rPr lang="es-ES" sz="2800" dirty="0" err="1"/>
              <a:t>Decret</a:t>
            </a:r>
            <a:r>
              <a:rPr lang="es-ES" sz="2800" dirty="0"/>
              <a:t>@, </a:t>
            </a:r>
            <a:r>
              <a:rPr lang="es-ES" sz="2800" dirty="0" err="1"/>
              <a:t>Lycit@L</a:t>
            </a:r>
            <a:r>
              <a:rPr lang="es-ES" sz="2800" dirty="0"/>
              <a:t>), su firma (</a:t>
            </a:r>
            <a:r>
              <a:rPr lang="es-ES" sz="2800" dirty="0" err="1"/>
              <a:t>Port@firmas</a:t>
            </a:r>
            <a:r>
              <a:rPr lang="es-ES" sz="2800" dirty="0"/>
              <a:t>) y poco más</a:t>
            </a:r>
            <a:r>
              <a:rPr lang="es-ES" sz="2800" dirty="0" smtClean="0"/>
              <a:t>.</a:t>
            </a:r>
            <a:endParaRPr lang="es-ES" sz="28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905" y="1800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254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16</a:t>
            </a:fld>
            <a:endParaRPr lang="es-ES" dirty="0">
              <a:solidFill>
                <a:schemeClr val="tx1"/>
              </a:solidFill>
            </a:endParaRPr>
          </a:p>
        </p:txBody>
      </p:sp>
      <p:sp>
        <p:nvSpPr>
          <p:cNvPr id="3" name="2 Rectángulo"/>
          <p:cNvSpPr/>
          <p:nvPr/>
        </p:nvSpPr>
        <p:spPr>
          <a:xfrm>
            <a:off x="179512" y="620688"/>
            <a:ext cx="8784976" cy="3477875"/>
          </a:xfrm>
          <a:prstGeom prst="rect">
            <a:avLst/>
          </a:prstGeom>
        </p:spPr>
        <p:txBody>
          <a:bodyPr wrap="square">
            <a:spAutoFit/>
          </a:bodyPr>
          <a:lstStyle/>
          <a:p>
            <a:pPr algn="just"/>
            <a:r>
              <a:rPr lang="es-ES" sz="2400" dirty="0"/>
              <a:t>P</a:t>
            </a:r>
            <a:r>
              <a:rPr lang="es-ES" sz="2400" b="1" dirty="0" smtClean="0"/>
              <a:t>royecto Norma</a:t>
            </a:r>
            <a:r>
              <a:rPr lang="es-ES" sz="2400" dirty="0" smtClean="0"/>
              <a:t>.</a:t>
            </a:r>
            <a:endParaRPr lang="es-ES" sz="2400" dirty="0"/>
          </a:p>
          <a:p>
            <a:endParaRPr lang="es-ES" sz="2800" dirty="0" smtClean="0"/>
          </a:p>
          <a:p>
            <a:endParaRPr lang="es-ES" sz="2800" dirty="0" smtClean="0"/>
          </a:p>
          <a:p>
            <a:endParaRPr lang="es-ES" sz="2800" dirty="0" smtClean="0"/>
          </a:p>
          <a:p>
            <a:r>
              <a:rPr lang="es-ES" sz="2800" dirty="0" smtClean="0"/>
              <a:t>No </a:t>
            </a:r>
            <a:r>
              <a:rPr lang="es-ES" sz="2800" dirty="0"/>
              <a:t>obstante, encontraría continuidad en la asistencia técnica a los ayuntamientos al incorporarse a la aplicación </a:t>
            </a:r>
            <a:r>
              <a:rPr lang="es-ES" sz="2800" b="1" dirty="0" err="1"/>
              <a:t>Tr@za</a:t>
            </a:r>
            <a:r>
              <a:rPr lang="es-ES" sz="2800" dirty="0"/>
              <a:t> y al nuevo proyecto </a:t>
            </a:r>
            <a:r>
              <a:rPr lang="es-ES" sz="2800" b="1" dirty="0"/>
              <a:t>MOAD</a:t>
            </a:r>
            <a:r>
              <a:rPr lang="es-ES" sz="2800" dirty="0"/>
              <a:t>, impulsado ambos por la Junta de Andalucía</a:t>
            </a: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905" y="1800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8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93496"/>
            <a:ext cx="8229600" cy="2722314"/>
          </a:xfrm>
        </p:spPr>
        <p:txBody>
          <a:bodyPr>
            <a:normAutofit/>
          </a:bodyPr>
          <a:lstStyle/>
          <a:p>
            <a:r>
              <a:rPr lang="es-ES" b="1" dirty="0">
                <a:solidFill>
                  <a:schemeClr val="tx2"/>
                </a:solidFill>
              </a:rPr>
              <a:t>3. Las soluciones de tramitación electrónica</a:t>
            </a:r>
            <a:r>
              <a:rPr lang="es-ES" dirty="0"/>
              <a:t/>
            </a:r>
            <a:br>
              <a:rPr lang="es-ES" dirty="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17</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 y="45389"/>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5"/>
            <a:ext cx="1800200" cy="4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6711981" y="3640148"/>
            <a:ext cx="1516726" cy="110945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899592" y="4581128"/>
            <a:ext cx="1440160" cy="461665"/>
          </a:xfrm>
          <a:prstGeom prst="rect">
            <a:avLst/>
          </a:prstGeom>
        </p:spPr>
        <p:txBody>
          <a:bodyPr wrap="square">
            <a:spAutoFit/>
          </a:bodyPr>
          <a:lstStyle/>
          <a:p>
            <a:r>
              <a:rPr lang="es-ES" sz="2400" b="1" dirty="0" err="1">
                <a:solidFill>
                  <a:schemeClr val="accent3">
                    <a:lumMod val="50000"/>
                  </a:schemeClr>
                </a:solidFill>
              </a:rPr>
              <a:t>Sider</a:t>
            </a:r>
            <a:r>
              <a:rPr lang="es-ES" sz="2400" b="1" dirty="0" err="1">
                <a:solidFill>
                  <a:schemeClr val="accent3">
                    <a:lumMod val="75000"/>
                  </a:schemeClr>
                </a:solidFill>
              </a:rPr>
              <a:t>@</a:t>
            </a:r>
            <a:r>
              <a:rPr lang="es-ES" sz="2400" b="1" dirty="0" err="1">
                <a:solidFill>
                  <a:schemeClr val="accent3">
                    <a:lumMod val="50000"/>
                  </a:schemeClr>
                </a:solidFill>
              </a:rPr>
              <a:t>l</a:t>
            </a:r>
            <a:r>
              <a:rPr lang="es-ES" sz="2400" b="1" dirty="0">
                <a:solidFill>
                  <a:schemeClr val="accent3">
                    <a:lumMod val="50000"/>
                  </a:schemeClr>
                </a:solidFill>
              </a:rPr>
              <a:t>:</a:t>
            </a:r>
            <a:r>
              <a:rPr lang="es-ES" sz="2400" dirty="0">
                <a:solidFill>
                  <a:schemeClr val="accent3">
                    <a:lumMod val="50000"/>
                  </a:schemeClr>
                </a:solidFill>
              </a:rPr>
              <a:t> </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054" y="4005065"/>
            <a:ext cx="1647715" cy="5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5934" y="5042793"/>
            <a:ext cx="1757669" cy="4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43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18</a:t>
            </a:fld>
            <a:endParaRPr lang="es-ES" dirty="0">
              <a:solidFill>
                <a:schemeClr val="tx1"/>
              </a:solidFill>
            </a:endParaRPr>
          </a:p>
        </p:txBody>
      </p:sp>
      <p:sp>
        <p:nvSpPr>
          <p:cNvPr id="3" name="2 Rectángulo"/>
          <p:cNvSpPr/>
          <p:nvPr/>
        </p:nvSpPr>
        <p:spPr>
          <a:xfrm>
            <a:off x="251520" y="836712"/>
            <a:ext cx="8136904" cy="6001643"/>
          </a:xfrm>
          <a:prstGeom prst="rect">
            <a:avLst/>
          </a:prstGeom>
        </p:spPr>
        <p:txBody>
          <a:bodyPr wrap="square">
            <a:spAutoFit/>
          </a:bodyPr>
          <a:lstStyle/>
          <a:p>
            <a:pPr algn="just"/>
            <a:r>
              <a:rPr lang="es-ES" sz="2400" dirty="0" smtClean="0"/>
              <a:t>Para </a:t>
            </a:r>
            <a:r>
              <a:rPr lang="es-ES" sz="2400" b="1" dirty="0" smtClean="0"/>
              <a:t>remitir y recibir documentos </a:t>
            </a:r>
            <a:r>
              <a:rPr lang="es-ES" sz="2400" dirty="0" smtClean="0"/>
              <a:t>en </a:t>
            </a:r>
            <a:r>
              <a:rPr lang="es-ES" sz="2400" dirty="0" err="1" smtClean="0"/>
              <a:t>pdf</a:t>
            </a:r>
            <a:r>
              <a:rPr lang="es-ES" sz="2400" dirty="0" smtClean="0"/>
              <a:t> entre </a:t>
            </a:r>
            <a:r>
              <a:rPr lang="es-ES" sz="2400" dirty="0"/>
              <a:t>la Diputación, varios de sus organismos dependientes y los ayuntamientos adheridos al </a:t>
            </a:r>
            <a:r>
              <a:rPr lang="es-ES" sz="2400" dirty="0" smtClean="0"/>
              <a:t>sistema, generando </a:t>
            </a:r>
            <a:r>
              <a:rPr lang="es-ES" sz="2400" dirty="0"/>
              <a:t>los asientos del registro de entrada y de salida </a:t>
            </a:r>
            <a:r>
              <a:rPr lang="es-ES" sz="2400" dirty="0" smtClean="0"/>
              <a:t>de tanto de estos documentos como de los recibidos o remitidos en papel a través del Registro General de la Diputación</a:t>
            </a:r>
          </a:p>
          <a:p>
            <a:endParaRPr lang="es-ES" sz="2400" dirty="0"/>
          </a:p>
          <a:p>
            <a:pPr algn="just"/>
            <a:r>
              <a:rPr lang="es-ES" sz="2400" b="1" dirty="0" smtClean="0"/>
              <a:t>No </a:t>
            </a:r>
            <a:r>
              <a:rPr lang="es-ES" sz="2400" b="1" dirty="0"/>
              <a:t>se </a:t>
            </a:r>
            <a:r>
              <a:rPr lang="es-ES" sz="2400" b="1" dirty="0" smtClean="0"/>
              <a:t>trataba, aún, </a:t>
            </a:r>
            <a:r>
              <a:rPr lang="es-ES" sz="2400" b="1" dirty="0"/>
              <a:t>del Registro Electrónico Único </a:t>
            </a:r>
            <a:r>
              <a:rPr lang="es-ES" sz="2400" dirty="0"/>
              <a:t>preconizado por la ley 39/2015, sino de </a:t>
            </a:r>
            <a:r>
              <a:rPr lang="es-ES" sz="2400" dirty="0" smtClean="0"/>
              <a:t>una aplicación de apoyo al registro y de un registro auxiliar</a:t>
            </a:r>
            <a:r>
              <a:rPr lang="es-ES" sz="2400" dirty="0"/>
              <a:t>, interconectado con el registro general de la casa, cuyo uso </a:t>
            </a:r>
            <a:r>
              <a:rPr lang="es-ES" sz="2400" b="1" dirty="0"/>
              <a:t>no evitaba la </a:t>
            </a:r>
            <a:r>
              <a:rPr lang="es-ES" sz="2400" b="1" dirty="0" smtClean="0"/>
              <a:t>reproducción en </a:t>
            </a:r>
            <a:r>
              <a:rPr lang="es-ES" sz="2400" b="1" dirty="0"/>
              <a:t>papel de los documentos </a:t>
            </a:r>
            <a:r>
              <a:rPr lang="es-ES" sz="2400" b="1" dirty="0" smtClean="0"/>
              <a:t>registrados</a:t>
            </a:r>
            <a:r>
              <a:rPr lang="es-ES" sz="2400" dirty="0" smtClean="0"/>
              <a:t>, que generalmente eran los utilizados en la tramitación y los finalmente conservados, incluso </a:t>
            </a:r>
            <a:r>
              <a:rPr lang="es-ES" sz="2400" dirty="0"/>
              <a:t>cuando, como en el caso de los documentos de contratación, contaban con una plataforma </a:t>
            </a:r>
            <a:r>
              <a:rPr lang="es-ES" sz="2400" dirty="0" smtClean="0"/>
              <a:t>informática de tramitación, </a:t>
            </a:r>
            <a:r>
              <a:rPr lang="es-ES" sz="2400" dirty="0" err="1" smtClean="0"/>
              <a:t>Licit@L</a:t>
            </a:r>
            <a:r>
              <a:rPr lang="es-ES" sz="2400" dirty="0" smtClean="0"/>
              <a:t>, </a:t>
            </a:r>
            <a:r>
              <a:rPr lang="es-ES" sz="2400" dirty="0"/>
              <a:t>a la que </a:t>
            </a:r>
            <a:r>
              <a:rPr lang="es-ES" sz="2400" dirty="0" smtClean="0"/>
              <a:t>incorporarlos</a:t>
            </a:r>
            <a:endParaRPr lang="es-ES" sz="2400" dirty="0"/>
          </a:p>
        </p:txBody>
      </p:sp>
      <p:sp>
        <p:nvSpPr>
          <p:cNvPr id="5" name="4 Rectángulo"/>
          <p:cNvSpPr/>
          <p:nvPr/>
        </p:nvSpPr>
        <p:spPr>
          <a:xfrm>
            <a:off x="395536" y="188640"/>
            <a:ext cx="1944216" cy="369332"/>
          </a:xfrm>
          <a:prstGeom prst="rect">
            <a:avLst/>
          </a:prstGeom>
        </p:spPr>
        <p:txBody>
          <a:bodyPr wrap="square">
            <a:spAutoFit/>
          </a:bodyPr>
          <a:lstStyle/>
          <a:p>
            <a:r>
              <a:rPr lang="es-ES" b="1" dirty="0">
                <a:solidFill>
                  <a:schemeClr val="tx2">
                    <a:lumMod val="75000"/>
                  </a:schemeClr>
                </a:solidFill>
              </a:rPr>
              <a:t>Comunicaciones: </a:t>
            </a:r>
            <a:r>
              <a:rPr lang="es-ES" b="1" dirty="0" smtClean="0">
                <a:solidFill>
                  <a:schemeClr val="tx2">
                    <a:lumMod val="75000"/>
                  </a:schemeClr>
                </a:solidFill>
              </a:rPr>
              <a:t>  </a:t>
            </a:r>
            <a:r>
              <a:rPr lang="es-ES" dirty="0" smtClean="0">
                <a:solidFill>
                  <a:schemeClr val="tx2">
                    <a:lumMod val="75000"/>
                  </a:schemeClr>
                </a:solidFill>
              </a:rPr>
              <a:t> </a:t>
            </a:r>
            <a:endParaRPr lang="es-ES" dirty="0">
              <a:solidFill>
                <a:schemeClr val="tx2">
                  <a:lumMod val="75000"/>
                </a:schemeClr>
              </a:solidFill>
            </a:endParaRPr>
          </a:p>
        </p:txBody>
      </p:sp>
      <p:pic>
        <p:nvPicPr>
          <p:cNvPr id="7"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109" y="59281"/>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6" name="5 Rectángulo"/>
          <p:cNvSpPr/>
          <p:nvPr/>
        </p:nvSpPr>
        <p:spPr>
          <a:xfrm>
            <a:off x="2483768" y="142473"/>
            <a:ext cx="1584176" cy="461665"/>
          </a:xfrm>
          <a:prstGeom prst="rect">
            <a:avLst/>
          </a:prstGeom>
        </p:spPr>
        <p:txBody>
          <a:bodyPr wrap="square">
            <a:spAutoFit/>
          </a:bodyPr>
          <a:lstStyle/>
          <a:p>
            <a:r>
              <a:rPr lang="es-ES" sz="2400" b="1" dirty="0" err="1">
                <a:solidFill>
                  <a:schemeClr val="accent3">
                    <a:lumMod val="50000"/>
                  </a:schemeClr>
                </a:solidFill>
              </a:rPr>
              <a:t>Sider</a:t>
            </a:r>
            <a:r>
              <a:rPr lang="es-ES" sz="2400" b="1" dirty="0" err="1">
                <a:solidFill>
                  <a:schemeClr val="accent3">
                    <a:lumMod val="75000"/>
                  </a:schemeClr>
                </a:solidFill>
              </a:rPr>
              <a:t>@</a:t>
            </a:r>
            <a:r>
              <a:rPr lang="es-ES" sz="2400" b="1" dirty="0" err="1">
                <a:solidFill>
                  <a:schemeClr val="accent3">
                    <a:lumMod val="50000"/>
                  </a:schemeClr>
                </a:solidFill>
              </a:rPr>
              <a:t>l</a:t>
            </a:r>
            <a:r>
              <a:rPr lang="es-ES" sz="2400" b="1" dirty="0">
                <a:solidFill>
                  <a:schemeClr val="accent3">
                    <a:lumMod val="50000"/>
                  </a:schemeClr>
                </a:solidFill>
              </a:rPr>
              <a:t>:</a:t>
            </a:r>
            <a:r>
              <a:rPr lang="es-ES" sz="2400" dirty="0">
                <a:solidFill>
                  <a:schemeClr val="accent3">
                    <a:lumMod val="50000"/>
                  </a:schemeClr>
                </a:solidFill>
              </a:rPr>
              <a:t> </a:t>
            </a:r>
          </a:p>
        </p:txBody>
      </p:sp>
    </p:spTree>
    <p:extLst>
      <p:ext uri="{BB962C8B-B14F-4D97-AF65-F5344CB8AC3E}">
        <p14:creationId xmlns:p14="http://schemas.microsoft.com/office/powerpoint/2010/main" val="1262657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19</a:t>
            </a:fld>
            <a:endParaRPr lang="es-ES" dirty="0">
              <a:solidFill>
                <a:schemeClr val="tx1"/>
              </a:solidFill>
            </a:endParaRPr>
          </a:p>
        </p:txBody>
      </p:sp>
      <p:sp>
        <p:nvSpPr>
          <p:cNvPr id="3" name="2 Rectángulo"/>
          <p:cNvSpPr/>
          <p:nvPr/>
        </p:nvSpPr>
        <p:spPr>
          <a:xfrm>
            <a:off x="827584" y="1556792"/>
            <a:ext cx="7488832" cy="1569660"/>
          </a:xfrm>
          <a:prstGeom prst="rect">
            <a:avLst/>
          </a:prstGeom>
        </p:spPr>
        <p:txBody>
          <a:bodyPr wrap="square">
            <a:spAutoFit/>
          </a:bodyPr>
          <a:lstStyle/>
          <a:p>
            <a:pPr algn="just"/>
            <a:r>
              <a:rPr lang="es-ES" sz="2400" dirty="0" smtClean="0"/>
              <a:t>Al habilitarse la sede electrónica se produce una </a:t>
            </a:r>
            <a:r>
              <a:rPr lang="es-ES" sz="2400" b="1" dirty="0" smtClean="0"/>
              <a:t>duplicidad  de registros</a:t>
            </a:r>
            <a:r>
              <a:rPr lang="es-ES" sz="2400" dirty="0" smtClean="0"/>
              <a:t>, con documentos transmitidos por </a:t>
            </a:r>
            <a:r>
              <a:rPr lang="es-ES" sz="2400" dirty="0" err="1" smtClean="0"/>
              <a:t>Sider@L</a:t>
            </a:r>
            <a:r>
              <a:rPr lang="es-ES" sz="2400" dirty="0" smtClean="0"/>
              <a:t> , por un lado junto a documentos presentados por la sede, por otro.</a:t>
            </a:r>
            <a:endParaRPr lang="es-ES" sz="2400" dirty="0"/>
          </a:p>
        </p:txBody>
      </p:sp>
      <p:sp>
        <p:nvSpPr>
          <p:cNvPr id="5" name="4 Rectángulo"/>
          <p:cNvSpPr/>
          <p:nvPr/>
        </p:nvSpPr>
        <p:spPr>
          <a:xfrm>
            <a:off x="827584" y="476672"/>
            <a:ext cx="2088232" cy="369332"/>
          </a:xfrm>
          <a:prstGeom prst="rect">
            <a:avLst/>
          </a:prstGeom>
        </p:spPr>
        <p:txBody>
          <a:bodyPr wrap="square">
            <a:spAutoFit/>
          </a:bodyPr>
          <a:lstStyle/>
          <a:p>
            <a:r>
              <a:rPr lang="es-ES" b="1" dirty="0">
                <a:solidFill>
                  <a:schemeClr val="tx2">
                    <a:lumMod val="75000"/>
                  </a:schemeClr>
                </a:solidFill>
              </a:rPr>
              <a:t>Comunicaciones: </a:t>
            </a:r>
            <a:r>
              <a:rPr lang="es-ES" b="1" dirty="0" smtClean="0">
                <a:solidFill>
                  <a:schemeClr val="tx2">
                    <a:lumMod val="75000"/>
                  </a:schemeClr>
                </a:solidFill>
              </a:rPr>
              <a:t> </a:t>
            </a:r>
            <a:r>
              <a:rPr lang="es-ES" dirty="0" smtClean="0">
                <a:solidFill>
                  <a:schemeClr val="tx2">
                    <a:lumMod val="75000"/>
                  </a:schemeClr>
                </a:solidFill>
              </a:rPr>
              <a:t> </a:t>
            </a:r>
            <a:endParaRPr lang="es-ES" dirty="0">
              <a:solidFill>
                <a:schemeClr val="tx2">
                  <a:lumMod val="75000"/>
                </a:schemeClr>
              </a:solidFill>
            </a:endParaRPr>
          </a:p>
        </p:txBody>
      </p:sp>
      <p:sp>
        <p:nvSpPr>
          <p:cNvPr id="6" name="5 Rectángulo"/>
          <p:cNvSpPr/>
          <p:nvPr/>
        </p:nvSpPr>
        <p:spPr>
          <a:xfrm>
            <a:off x="836386" y="3717032"/>
            <a:ext cx="7488832" cy="1938992"/>
          </a:xfrm>
          <a:prstGeom prst="rect">
            <a:avLst/>
          </a:prstGeom>
        </p:spPr>
        <p:txBody>
          <a:bodyPr wrap="square">
            <a:spAutoFit/>
          </a:bodyPr>
          <a:lstStyle/>
          <a:p>
            <a:pPr algn="just"/>
            <a:r>
              <a:rPr lang="es-ES" sz="2400" dirty="0" smtClean="0"/>
              <a:t>Solo a raíz de los requisitos de la ley 39/2015 comienza a evolucionarse hacia un auténtico Registro Electrónico Único, para </a:t>
            </a:r>
            <a:r>
              <a:rPr lang="es-ES" sz="2400" b="1" dirty="0" smtClean="0"/>
              <a:t>integrarse con la sede electrónica</a:t>
            </a:r>
            <a:r>
              <a:rPr lang="es-ES" sz="2400" dirty="0" smtClean="0"/>
              <a:t> y para registrar </a:t>
            </a:r>
            <a:r>
              <a:rPr lang="es-ES" sz="2400" dirty="0"/>
              <a:t>e</a:t>
            </a:r>
            <a:r>
              <a:rPr lang="es-ES" sz="2400" dirty="0" smtClean="0"/>
              <a:t> incorporar todos los documentos recibidos o remitidos</a:t>
            </a:r>
            <a:endParaRPr lang="es-ES" sz="2400" dirty="0"/>
          </a:p>
        </p:txBody>
      </p:sp>
      <p:pic>
        <p:nvPicPr>
          <p:cNvPr id="8"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2981592" y="430505"/>
            <a:ext cx="1590408" cy="461665"/>
          </a:xfrm>
          <a:prstGeom prst="rect">
            <a:avLst/>
          </a:prstGeom>
        </p:spPr>
        <p:txBody>
          <a:bodyPr wrap="square">
            <a:spAutoFit/>
          </a:bodyPr>
          <a:lstStyle/>
          <a:p>
            <a:r>
              <a:rPr lang="es-ES" sz="2400" b="1" dirty="0" err="1">
                <a:solidFill>
                  <a:schemeClr val="accent3">
                    <a:lumMod val="50000"/>
                  </a:schemeClr>
                </a:solidFill>
              </a:rPr>
              <a:t>Sider</a:t>
            </a:r>
            <a:r>
              <a:rPr lang="es-ES" sz="2400" b="1" dirty="0" err="1">
                <a:solidFill>
                  <a:schemeClr val="accent3">
                    <a:lumMod val="75000"/>
                  </a:schemeClr>
                </a:solidFill>
              </a:rPr>
              <a:t>@</a:t>
            </a:r>
            <a:r>
              <a:rPr lang="es-ES" sz="2400" b="1" dirty="0" err="1">
                <a:solidFill>
                  <a:schemeClr val="accent3">
                    <a:lumMod val="50000"/>
                  </a:schemeClr>
                </a:solidFill>
              </a:rPr>
              <a:t>l</a:t>
            </a:r>
            <a:r>
              <a:rPr lang="es-ES" sz="2400" b="1" dirty="0">
                <a:solidFill>
                  <a:schemeClr val="accent3">
                    <a:lumMod val="50000"/>
                  </a:schemeClr>
                </a:solidFill>
              </a:rPr>
              <a:t>:</a:t>
            </a:r>
            <a:r>
              <a:rPr lang="es-ES" sz="2400" dirty="0">
                <a:solidFill>
                  <a:schemeClr val="accent3">
                    <a:lumMod val="50000"/>
                  </a:schemeClr>
                </a:solidFill>
              </a:rPr>
              <a:t> </a:t>
            </a:r>
          </a:p>
        </p:txBody>
      </p:sp>
    </p:spTree>
    <p:extLst>
      <p:ext uri="{BB962C8B-B14F-4D97-AF65-F5344CB8AC3E}">
        <p14:creationId xmlns:p14="http://schemas.microsoft.com/office/powerpoint/2010/main" val="32063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96752"/>
            <a:ext cx="8229600" cy="3730426"/>
          </a:xfrm>
        </p:spPr>
        <p:txBody>
          <a:bodyPr>
            <a:normAutofit/>
          </a:bodyPr>
          <a:lstStyle/>
          <a:p>
            <a:r>
              <a:rPr lang="es-ES" b="1" dirty="0"/>
              <a:t>1. El punto de partida</a:t>
            </a:r>
            <a:r>
              <a:rPr lang="es-ES" b="1" dirty="0" smtClean="0"/>
              <a:t>:</a:t>
            </a:r>
            <a:br>
              <a:rPr lang="es-ES" b="1" dirty="0" smtClean="0"/>
            </a:br>
            <a:r>
              <a:rPr lang="es-ES" b="1" dirty="0"/>
              <a:t/>
            </a:r>
            <a:br>
              <a:rPr lang="es-ES" b="1" dirty="0"/>
            </a:br>
            <a:r>
              <a:rPr lang="es-ES" b="1" dirty="0" smtClean="0"/>
              <a:t> </a:t>
            </a:r>
            <a:r>
              <a:rPr lang="es-ES" b="1" dirty="0"/>
              <a:t>La informatización antes de la administración electrónica</a:t>
            </a:r>
            <a:r>
              <a:rPr lang="es-ES" dirty="0"/>
              <a:t/>
            </a:r>
            <a:br>
              <a:rPr lang="es-ES" dirty="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611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1800200" cy="432048"/>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Resoluciones: </a:t>
            </a:r>
            <a:r>
              <a:rPr lang="es-ES" dirty="0"/>
              <a:t/>
            </a:r>
            <a:br>
              <a:rPr lang="es-ES" dirty="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20</a:t>
            </a:fld>
            <a:endParaRPr lang="es-ES" dirty="0">
              <a:solidFill>
                <a:schemeClr val="tx1"/>
              </a:solidFill>
            </a:endParaRPr>
          </a:p>
        </p:txBody>
      </p:sp>
      <p:sp>
        <p:nvSpPr>
          <p:cNvPr id="3" name="2 Rectángulo"/>
          <p:cNvSpPr/>
          <p:nvPr/>
        </p:nvSpPr>
        <p:spPr>
          <a:xfrm>
            <a:off x="836386" y="980728"/>
            <a:ext cx="7488832" cy="2677656"/>
          </a:xfrm>
          <a:prstGeom prst="rect">
            <a:avLst/>
          </a:prstGeom>
        </p:spPr>
        <p:txBody>
          <a:bodyPr wrap="square">
            <a:spAutoFit/>
          </a:bodyPr>
          <a:lstStyle/>
          <a:p>
            <a:r>
              <a:rPr lang="es-ES" sz="2400" dirty="0"/>
              <a:t>A</a:t>
            </a:r>
            <a:r>
              <a:rPr lang="es-ES" sz="2400" dirty="0" smtClean="0"/>
              <a:t>yuda </a:t>
            </a:r>
            <a:r>
              <a:rPr lang="es-ES" sz="2400" dirty="0"/>
              <a:t>a elaborar resoluciones y genera copias electrónicas de las mismas para facilitar su </a:t>
            </a:r>
            <a:r>
              <a:rPr lang="es-ES" sz="2400" dirty="0" smtClean="0"/>
              <a:t>remisión.</a:t>
            </a:r>
          </a:p>
          <a:p>
            <a:endParaRPr lang="es-ES" sz="2400" dirty="0"/>
          </a:p>
          <a:p>
            <a:r>
              <a:rPr lang="es-ES" sz="2400" dirty="0"/>
              <a:t>L</a:t>
            </a:r>
            <a:r>
              <a:rPr lang="es-ES" sz="2400" dirty="0" smtClean="0"/>
              <a:t>as </a:t>
            </a:r>
            <a:r>
              <a:rPr lang="es-ES" sz="2400" dirty="0"/>
              <a:t>que se imprimen en </a:t>
            </a:r>
            <a:r>
              <a:rPr lang="es-ES" sz="2400" dirty="0" smtClean="0"/>
              <a:t>papel, se </a:t>
            </a:r>
            <a:r>
              <a:rPr lang="es-ES" sz="2400" dirty="0"/>
              <a:t>validan manualmente y quedan recogidas en el libro </a:t>
            </a:r>
            <a:r>
              <a:rPr lang="es-ES" sz="2400" dirty="0" smtClean="0"/>
              <a:t>oficial en papel, siguen constituyendo hasta ahora los </a:t>
            </a:r>
            <a:r>
              <a:rPr lang="es-ES" sz="2400" dirty="0"/>
              <a:t>originales plenamente </a:t>
            </a:r>
            <a:r>
              <a:rPr lang="es-ES" sz="2400" dirty="0" smtClean="0"/>
              <a:t>fehacientes</a:t>
            </a:r>
            <a:endParaRPr lang="es-ES" sz="2400" dirty="0"/>
          </a:p>
        </p:txBody>
      </p:sp>
      <p:sp>
        <p:nvSpPr>
          <p:cNvPr id="6" name="5 Rectángulo"/>
          <p:cNvSpPr/>
          <p:nvPr/>
        </p:nvSpPr>
        <p:spPr>
          <a:xfrm>
            <a:off x="836386" y="3861048"/>
            <a:ext cx="7488832" cy="830997"/>
          </a:xfrm>
          <a:prstGeom prst="rect">
            <a:avLst/>
          </a:prstGeom>
        </p:spPr>
        <p:txBody>
          <a:bodyPr wrap="square">
            <a:spAutoFit/>
          </a:bodyPr>
          <a:lstStyle/>
          <a:p>
            <a:r>
              <a:rPr lang="es-ES" sz="2400" dirty="0" smtClean="0"/>
              <a:t>Uno de los objetivos es llegar a dar soporte a un auténtico Libro oficial electrónico de resoluciones</a:t>
            </a:r>
            <a:endParaRPr lang="es-ES" sz="2400" dirty="0"/>
          </a:p>
        </p:txBody>
      </p:sp>
      <p:sp>
        <p:nvSpPr>
          <p:cNvPr id="7" name="6 Rectángulo"/>
          <p:cNvSpPr/>
          <p:nvPr/>
        </p:nvSpPr>
        <p:spPr>
          <a:xfrm>
            <a:off x="868358" y="5013176"/>
            <a:ext cx="7304042" cy="1200329"/>
          </a:xfrm>
          <a:prstGeom prst="rect">
            <a:avLst/>
          </a:prstGeom>
        </p:spPr>
        <p:txBody>
          <a:bodyPr wrap="square">
            <a:spAutoFit/>
          </a:bodyPr>
          <a:lstStyle/>
          <a:p>
            <a:r>
              <a:rPr lang="es-ES" sz="2400" dirty="0" smtClean="0"/>
              <a:t>También se plantea implementar </a:t>
            </a:r>
            <a:r>
              <a:rPr lang="es-ES" sz="2400" dirty="0"/>
              <a:t>el </a:t>
            </a:r>
            <a:r>
              <a:rPr lang="es-ES" sz="2400" dirty="0" smtClean="0"/>
              <a:t>servicio </a:t>
            </a:r>
            <a:r>
              <a:rPr lang="es-ES" sz="2400" dirty="0"/>
              <a:t>w</a:t>
            </a:r>
            <a:r>
              <a:rPr lang="es-ES" sz="2400" dirty="0" smtClean="0"/>
              <a:t>eb </a:t>
            </a:r>
            <a:r>
              <a:rPr lang="es-ES" sz="2400" dirty="0"/>
              <a:t>asociado </a:t>
            </a:r>
            <a:r>
              <a:rPr lang="es-ES" sz="2400" dirty="0" smtClean="0"/>
              <a:t>para </a:t>
            </a:r>
            <a:r>
              <a:rPr lang="es-ES" sz="2400" dirty="0"/>
              <a:t>que cualquier </a:t>
            </a:r>
            <a:r>
              <a:rPr lang="es-ES" sz="2400" dirty="0" smtClean="0"/>
              <a:t>sistema </a:t>
            </a:r>
            <a:r>
              <a:rPr lang="es-ES" sz="2400" dirty="0"/>
              <a:t>de tramitación </a:t>
            </a:r>
            <a:r>
              <a:rPr lang="es-ES" sz="2400" dirty="0" smtClean="0"/>
              <a:t> </a:t>
            </a:r>
            <a:r>
              <a:rPr lang="es-ES" sz="2400" dirty="0"/>
              <a:t>genere </a:t>
            </a:r>
            <a:r>
              <a:rPr lang="es-ES" sz="2400" dirty="0" smtClean="0"/>
              <a:t>las resoluciones a </a:t>
            </a:r>
            <a:r>
              <a:rPr lang="es-ES" sz="2400" dirty="0"/>
              <a:t>través de este Sistema.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19621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Logotipo DiputaciÃ³n de S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0577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5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21</a:t>
            </a:fld>
            <a:endParaRPr lang="es-ES" dirty="0">
              <a:solidFill>
                <a:schemeClr val="tx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575"/>
            <a:ext cx="831532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75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9277"/>
            <a:ext cx="1800200" cy="432048"/>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Resoluciones: </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22</a:t>
            </a:fld>
            <a:endParaRPr lang="es-ES" dirty="0">
              <a:solidFill>
                <a:schemeClr val="tx1"/>
              </a:solidFill>
            </a:endParaRPr>
          </a:p>
        </p:txBody>
      </p:sp>
      <p:sp>
        <p:nvSpPr>
          <p:cNvPr id="3" name="2 Rectángulo"/>
          <p:cNvSpPr/>
          <p:nvPr/>
        </p:nvSpPr>
        <p:spPr>
          <a:xfrm>
            <a:off x="642730" y="2420888"/>
            <a:ext cx="7641650" cy="2246769"/>
          </a:xfrm>
          <a:prstGeom prst="rect">
            <a:avLst/>
          </a:prstGeom>
        </p:spPr>
        <p:txBody>
          <a:bodyPr wrap="square">
            <a:spAutoFit/>
          </a:bodyPr>
          <a:lstStyle/>
          <a:p>
            <a:r>
              <a:rPr lang="es-ES" sz="2800" dirty="0" smtClean="0"/>
              <a:t>Sin embargo se trata de una herramienta externa, no está integrada como componente de los sistemas de tramitación como soporte de una de las fases o etapas en la tramitación de los procedimientos</a:t>
            </a:r>
            <a:endParaRPr lang="es-ES" sz="2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243" y="260648"/>
            <a:ext cx="19621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Logotipo DiputaciÃ³n de S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91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9277"/>
            <a:ext cx="1800200" cy="432048"/>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Contratación: </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23</a:t>
            </a:fld>
            <a:endParaRPr lang="es-ES" dirty="0">
              <a:solidFill>
                <a:schemeClr val="tx1"/>
              </a:solidFill>
            </a:endParaRPr>
          </a:p>
        </p:txBody>
      </p:sp>
      <p:sp>
        <p:nvSpPr>
          <p:cNvPr id="3" name="2 Rectángulo"/>
          <p:cNvSpPr/>
          <p:nvPr/>
        </p:nvSpPr>
        <p:spPr>
          <a:xfrm>
            <a:off x="539552" y="1628800"/>
            <a:ext cx="7641650" cy="4093428"/>
          </a:xfrm>
          <a:prstGeom prst="rect">
            <a:avLst/>
          </a:prstGeom>
        </p:spPr>
        <p:txBody>
          <a:bodyPr wrap="square">
            <a:spAutoFit/>
          </a:bodyPr>
          <a:lstStyle/>
          <a:p>
            <a:pPr algn="just"/>
            <a:r>
              <a:rPr lang="es-ES" sz="2000" dirty="0"/>
              <a:t>R</a:t>
            </a:r>
            <a:r>
              <a:rPr lang="es-ES" sz="2000" dirty="0" smtClean="0"/>
              <a:t>ealización </a:t>
            </a:r>
            <a:r>
              <a:rPr lang="es-ES" sz="2000" dirty="0"/>
              <a:t>de trámites del expediente de contratación, soportar el “</a:t>
            </a:r>
            <a:r>
              <a:rPr lang="es-ES" sz="2000" b="1" dirty="0"/>
              <a:t>registro único y electrónico de licitadores y empresas clasificadas</a:t>
            </a:r>
            <a:r>
              <a:rPr lang="es-ES" sz="2000" dirty="0"/>
              <a:t>” y el “</a:t>
            </a:r>
            <a:r>
              <a:rPr lang="es-ES" sz="2000" b="1" dirty="0"/>
              <a:t>registro único y electrónico de contratos</a:t>
            </a:r>
            <a:r>
              <a:rPr lang="es-ES" sz="2000" dirty="0"/>
              <a:t>”, incluyendo trámites de remisión de documentos a otras administraciones (Ministerio de Hacienda, Cámara de Cuentas) y el control de documentos sobre la ejecución de los contratos. </a:t>
            </a:r>
            <a:endParaRPr lang="es-ES" sz="2000" dirty="0" smtClean="0"/>
          </a:p>
          <a:p>
            <a:endParaRPr lang="es-ES" sz="2000" dirty="0" smtClean="0"/>
          </a:p>
          <a:p>
            <a:pPr algn="just"/>
            <a:r>
              <a:rPr lang="es-ES" sz="2000" dirty="0" err="1" smtClean="0"/>
              <a:t>Licyt@l</a:t>
            </a:r>
            <a:r>
              <a:rPr lang="es-ES" sz="2000" dirty="0" smtClean="0"/>
              <a:t> </a:t>
            </a:r>
            <a:r>
              <a:rPr lang="es-ES" sz="2000" dirty="0"/>
              <a:t>“</a:t>
            </a:r>
            <a:r>
              <a:rPr lang="es-ES" sz="2000" b="1" dirty="0"/>
              <a:t>facilita la gestión del expediente</a:t>
            </a:r>
            <a:r>
              <a:rPr lang="es-ES" sz="2000" dirty="0"/>
              <a:t>”, pero </a:t>
            </a:r>
            <a:r>
              <a:rPr lang="es-ES" sz="2000" dirty="0" smtClean="0"/>
              <a:t>aún </a:t>
            </a:r>
            <a:r>
              <a:rPr lang="es-ES" sz="2000" b="1" dirty="0" smtClean="0"/>
              <a:t>no </a:t>
            </a:r>
            <a:r>
              <a:rPr lang="es-ES" sz="2000" b="1" dirty="0"/>
              <a:t>“gestiona el expediente”</a:t>
            </a:r>
            <a:r>
              <a:rPr lang="es-ES" sz="2000" dirty="0"/>
              <a:t>. Los documentos que lo conforman </a:t>
            </a:r>
            <a:r>
              <a:rPr lang="es-ES" sz="2000" dirty="0" smtClean="0"/>
              <a:t>nacen </a:t>
            </a:r>
            <a:r>
              <a:rPr lang="es-ES" sz="2000" dirty="0"/>
              <a:t>o se completan y permanecen fuera de la aplicación, salvo en el caso de los registros citados, que sólo radican en la propia aplicación como una estructura de base de datos</a:t>
            </a:r>
          </a:p>
          <a:p>
            <a:r>
              <a:rPr lang="es-ES" sz="2000" dirty="0"/>
              <a:t> </a:t>
            </a:r>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6447"/>
            <a:ext cx="1647715" cy="5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70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9277"/>
            <a:ext cx="1800200" cy="432048"/>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Contratación: </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24</a:t>
            </a:fld>
            <a:endParaRPr lang="es-ES" dirty="0">
              <a:solidFill>
                <a:schemeClr val="tx1"/>
              </a:solidFill>
            </a:endParaRPr>
          </a:p>
        </p:txBody>
      </p:sp>
      <p:sp>
        <p:nvSpPr>
          <p:cNvPr id="3" name="2 Rectángulo"/>
          <p:cNvSpPr/>
          <p:nvPr/>
        </p:nvSpPr>
        <p:spPr>
          <a:xfrm>
            <a:off x="539552" y="1646798"/>
            <a:ext cx="7641650" cy="2862322"/>
          </a:xfrm>
          <a:prstGeom prst="rect">
            <a:avLst/>
          </a:prstGeom>
        </p:spPr>
        <p:txBody>
          <a:bodyPr wrap="square">
            <a:spAutoFit/>
          </a:bodyPr>
          <a:lstStyle/>
          <a:p>
            <a:r>
              <a:rPr lang="es-ES" sz="2000" dirty="0"/>
              <a:t> </a:t>
            </a:r>
            <a:r>
              <a:rPr lang="es-ES" sz="2000" dirty="0" err="1" smtClean="0"/>
              <a:t>Licyt@L</a:t>
            </a:r>
            <a:r>
              <a:rPr lang="es-ES" sz="2000" dirty="0" smtClean="0"/>
              <a:t> </a:t>
            </a:r>
            <a:r>
              <a:rPr lang="es-ES" sz="2000" dirty="0"/>
              <a:t>integra un módulo para el registro electrónico de proposiciones, </a:t>
            </a:r>
            <a:r>
              <a:rPr lang="es-ES" sz="2000" b="1" dirty="0" err="1"/>
              <a:t>ApPlic</a:t>
            </a:r>
            <a:r>
              <a:rPr lang="es-ES" sz="2000" b="1" dirty="0"/>
              <a:t>@ </a:t>
            </a:r>
            <a:r>
              <a:rPr lang="es-ES" sz="2000" dirty="0"/>
              <a:t>(2017), integrado a su vez con el registro de licitadores y de licitaciones de </a:t>
            </a:r>
            <a:r>
              <a:rPr lang="es-ES" sz="2000" dirty="0" err="1"/>
              <a:t>Licyt@L</a:t>
            </a:r>
            <a:r>
              <a:rPr lang="es-ES" sz="2000" dirty="0"/>
              <a:t> y con el registro electrónico </a:t>
            </a:r>
            <a:r>
              <a:rPr lang="es-ES" sz="2000" b="1" dirty="0" err="1"/>
              <a:t>Sider@L</a:t>
            </a:r>
            <a:r>
              <a:rPr lang="es-ES" sz="2000" dirty="0"/>
              <a:t>, que facilita también certificaciones de las proposiciones registradas.</a:t>
            </a:r>
          </a:p>
          <a:p>
            <a:r>
              <a:rPr lang="es-ES" sz="2000" dirty="0"/>
              <a:t> </a:t>
            </a:r>
            <a:endParaRPr lang="es-ES" sz="2000" dirty="0" smtClean="0"/>
          </a:p>
          <a:p>
            <a:r>
              <a:rPr lang="es-ES" sz="2000" dirty="0" err="1" smtClean="0"/>
              <a:t>Licyt@L</a:t>
            </a:r>
            <a:r>
              <a:rPr lang="es-ES" sz="2000" dirty="0" smtClean="0"/>
              <a:t> </a:t>
            </a:r>
            <a:r>
              <a:rPr lang="es-ES" sz="2000" dirty="0"/>
              <a:t>es pues una plataforma de registro de trámites y de transmisión y registro de documentos que no genera en su totalidad ni conserva, y que </a:t>
            </a:r>
            <a:r>
              <a:rPr lang="es-ES" sz="2000" dirty="0" smtClean="0"/>
              <a:t>acaban, en un elevado número de casos, </a:t>
            </a:r>
            <a:r>
              <a:rPr lang="es-ES" sz="2000" dirty="0"/>
              <a:t>en soporte </a:t>
            </a:r>
            <a:r>
              <a:rPr lang="es-ES" sz="2000" dirty="0" smtClean="0"/>
              <a:t>papel</a:t>
            </a:r>
            <a:endParaRPr lang="es-ES" sz="2000" dirty="0"/>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6447"/>
            <a:ext cx="1647715" cy="5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355976" y="385500"/>
            <a:ext cx="1435008" cy="523220"/>
          </a:xfrm>
          <a:prstGeom prst="rect">
            <a:avLst/>
          </a:prstGeom>
        </p:spPr>
        <p:txBody>
          <a:bodyPr wrap="none">
            <a:spAutoFit/>
          </a:bodyPr>
          <a:lstStyle/>
          <a:p>
            <a:r>
              <a:rPr lang="es-ES" sz="2800" b="1" dirty="0" err="1"/>
              <a:t>ApPlic</a:t>
            </a:r>
            <a:r>
              <a:rPr lang="es-ES" sz="2800" dirty="0">
                <a:solidFill>
                  <a:schemeClr val="accent3">
                    <a:lumMod val="75000"/>
                  </a:schemeClr>
                </a:solidFill>
              </a:rPr>
              <a:t>@</a:t>
            </a:r>
          </a:p>
        </p:txBody>
      </p:sp>
    </p:spTree>
    <p:extLst>
      <p:ext uri="{BB962C8B-B14F-4D97-AF65-F5344CB8AC3E}">
        <p14:creationId xmlns:p14="http://schemas.microsoft.com/office/powerpoint/2010/main" val="326183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082"/>
            <a:ext cx="4320480" cy="330726"/>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Sesiones de órganos colegiados:</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25</a:t>
            </a:fld>
            <a:endParaRPr lang="es-ES" dirty="0">
              <a:solidFill>
                <a:schemeClr val="tx1"/>
              </a:solidFill>
            </a:endParaRPr>
          </a:p>
        </p:txBody>
      </p:sp>
      <p:sp>
        <p:nvSpPr>
          <p:cNvPr id="3" name="2 Rectángulo"/>
          <p:cNvSpPr/>
          <p:nvPr/>
        </p:nvSpPr>
        <p:spPr>
          <a:xfrm>
            <a:off x="323528" y="1340768"/>
            <a:ext cx="8424936" cy="2862322"/>
          </a:xfrm>
          <a:prstGeom prst="rect">
            <a:avLst/>
          </a:prstGeom>
        </p:spPr>
        <p:txBody>
          <a:bodyPr wrap="square">
            <a:spAutoFit/>
          </a:bodyPr>
          <a:lstStyle/>
          <a:p>
            <a:r>
              <a:rPr lang="es-ES" sz="2000" dirty="0" smtClean="0"/>
              <a:t>Gestión de los expedientes de sesiones de los órganos </a:t>
            </a:r>
            <a:r>
              <a:rPr lang="es-ES" sz="2000" dirty="0"/>
              <a:t>de g</a:t>
            </a:r>
            <a:r>
              <a:rPr lang="es-ES" sz="2000" dirty="0" smtClean="0"/>
              <a:t>obierno u otros órganos colegiados , incluyendo la realización de la notificación </a:t>
            </a:r>
            <a:r>
              <a:rPr lang="es-ES" sz="2000" dirty="0"/>
              <a:t>de </a:t>
            </a:r>
            <a:r>
              <a:rPr lang="es-ES" sz="2000" dirty="0" smtClean="0"/>
              <a:t>las convocatorias a sus </a:t>
            </a:r>
            <a:r>
              <a:rPr lang="es-ES" sz="2000" dirty="0"/>
              <a:t>miembros </a:t>
            </a:r>
            <a:r>
              <a:rPr lang="es-ES" sz="2000" dirty="0" smtClean="0"/>
              <a:t>y dándoles </a:t>
            </a:r>
            <a:r>
              <a:rPr lang="es-ES" sz="2000" dirty="0"/>
              <a:t> </a:t>
            </a:r>
            <a:r>
              <a:rPr lang="es-ES" sz="2000" dirty="0" smtClean="0"/>
              <a:t>acceso </a:t>
            </a:r>
            <a:r>
              <a:rPr lang="es-ES" sz="2000" dirty="0"/>
              <a:t>al </a:t>
            </a:r>
            <a:r>
              <a:rPr lang="es-ES" sz="2000" dirty="0" smtClean="0"/>
              <a:t>orden </a:t>
            </a:r>
            <a:r>
              <a:rPr lang="es-ES" sz="2000" dirty="0"/>
              <a:t>del día </a:t>
            </a:r>
            <a:r>
              <a:rPr lang="es-ES" sz="2000" dirty="0" smtClean="0"/>
              <a:t>y a la </a:t>
            </a:r>
            <a:r>
              <a:rPr lang="es-ES" sz="2000" dirty="0"/>
              <a:t>documentación referente a dicha </a:t>
            </a:r>
            <a:r>
              <a:rPr lang="es-ES" sz="2000" dirty="0" smtClean="0"/>
              <a:t>celebración,</a:t>
            </a:r>
            <a:r>
              <a:rPr lang="es-ES" sz="2000" dirty="0"/>
              <a:t> </a:t>
            </a:r>
            <a:r>
              <a:rPr lang="es-ES" sz="2000" dirty="0" smtClean="0"/>
              <a:t>incluyendo, en el caso del Pleno, </a:t>
            </a:r>
            <a:r>
              <a:rPr lang="es-ES" sz="2000" dirty="0"/>
              <a:t>el acceso </a:t>
            </a:r>
            <a:r>
              <a:rPr lang="es-ES" sz="2000" dirty="0" smtClean="0"/>
              <a:t>posterior al </a:t>
            </a:r>
            <a:r>
              <a:rPr lang="es-ES" sz="2000" dirty="0"/>
              <a:t>vídeo del acta </a:t>
            </a:r>
            <a:r>
              <a:rPr lang="es-ES" sz="2000" dirty="0" smtClean="0"/>
              <a:t>correspondiente </a:t>
            </a:r>
            <a:r>
              <a:rPr lang="es-ES" sz="2000" dirty="0"/>
              <a:t>(plataforma </a:t>
            </a:r>
            <a:r>
              <a:rPr lang="es-ES" sz="2000" dirty="0" err="1"/>
              <a:t>VideoActas</a:t>
            </a:r>
            <a:r>
              <a:rPr lang="es-ES" sz="2000" dirty="0" smtClean="0"/>
              <a:t>) y su firma en </a:t>
            </a:r>
            <a:r>
              <a:rPr lang="es-ES" sz="2000" dirty="0" err="1" smtClean="0"/>
              <a:t>Convoc</a:t>
            </a:r>
            <a:r>
              <a:rPr lang="es-ES" sz="2000" dirty="0" smtClean="0"/>
              <a:t>@</a:t>
            </a:r>
          </a:p>
          <a:p>
            <a:endParaRPr lang="es-ES" sz="2000" dirty="0"/>
          </a:p>
          <a:p>
            <a:r>
              <a:rPr lang="es-ES" sz="2000" dirty="0" smtClean="0"/>
              <a:t>Se complementa con el aviso </a:t>
            </a:r>
            <a:r>
              <a:rPr lang="es-ES" sz="2000" dirty="0"/>
              <a:t>de notificación </a:t>
            </a:r>
            <a:r>
              <a:rPr lang="es-ES" sz="2000" dirty="0" smtClean="0"/>
              <a:t>mediante </a:t>
            </a:r>
            <a:r>
              <a:rPr lang="es-ES" sz="2000" dirty="0"/>
              <a:t>correo electrónico y SMS a teléfono </a:t>
            </a:r>
            <a:r>
              <a:rPr lang="es-ES" sz="2000" dirty="0" smtClean="0"/>
              <a:t>móvil</a:t>
            </a:r>
            <a:endParaRPr lang="es-ES" sz="2000" dirty="0"/>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523" y="332656"/>
            <a:ext cx="1757669" cy="4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323528" y="4149080"/>
            <a:ext cx="8424936" cy="1323439"/>
          </a:xfrm>
          <a:prstGeom prst="rect">
            <a:avLst/>
          </a:prstGeom>
        </p:spPr>
        <p:txBody>
          <a:bodyPr wrap="square">
            <a:spAutoFit/>
          </a:bodyPr>
          <a:lstStyle/>
          <a:p>
            <a:r>
              <a:rPr lang="es-ES" sz="2000" dirty="0"/>
              <a:t>No contempla el acceso a los propios expedientes en su plataforma de </a:t>
            </a:r>
            <a:r>
              <a:rPr lang="es-ES" sz="2000" dirty="0" smtClean="0"/>
              <a:t>tramitación, sino que los documentos referentes a los distintos puntos del orden del día (o copias de ellos) deben ser subidos a esta plataforma por los técnicos de Secretaría que preparan el expediente de la sesión. </a:t>
            </a:r>
            <a:endParaRPr lang="es-ES" sz="2000" dirty="0"/>
          </a:p>
        </p:txBody>
      </p:sp>
    </p:spTree>
    <p:extLst>
      <p:ext uri="{BB962C8B-B14F-4D97-AF65-F5344CB8AC3E}">
        <p14:creationId xmlns:p14="http://schemas.microsoft.com/office/powerpoint/2010/main" val="422831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082"/>
            <a:ext cx="4320480" cy="330726"/>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Sesiones de órganos colegiados:</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26</a:t>
            </a:fld>
            <a:endParaRPr lang="es-ES" dirty="0">
              <a:solidFill>
                <a:schemeClr val="tx1"/>
              </a:solidFill>
            </a:endParaRPr>
          </a:p>
        </p:txBody>
      </p:sp>
      <p:sp>
        <p:nvSpPr>
          <p:cNvPr id="3" name="2 Rectángulo"/>
          <p:cNvSpPr/>
          <p:nvPr/>
        </p:nvSpPr>
        <p:spPr>
          <a:xfrm>
            <a:off x="323528" y="1340768"/>
            <a:ext cx="8424936" cy="707886"/>
          </a:xfrm>
          <a:prstGeom prst="rect">
            <a:avLst/>
          </a:prstGeom>
        </p:spPr>
        <p:txBody>
          <a:bodyPr wrap="square">
            <a:spAutoFit/>
          </a:bodyPr>
          <a:lstStyle/>
          <a:p>
            <a:r>
              <a:rPr lang="es-ES" sz="2000" dirty="0" err="1" smtClean="0"/>
              <a:t>Convoc</a:t>
            </a:r>
            <a:r>
              <a:rPr lang="es-ES" sz="2000" dirty="0" smtClean="0"/>
              <a:t>@ </a:t>
            </a:r>
            <a:r>
              <a:rPr lang="es-ES" sz="2000" dirty="0" err="1" smtClean="0"/>
              <a:t>dá</a:t>
            </a:r>
            <a:r>
              <a:rPr lang="es-ES" sz="2000" dirty="0" smtClean="0"/>
              <a:t> lugar a dos </a:t>
            </a:r>
            <a:r>
              <a:rPr lang="es-ES" sz="2000" b="1" dirty="0" smtClean="0"/>
              <a:t>duplicidades difícilmente justificables </a:t>
            </a:r>
            <a:r>
              <a:rPr lang="es-ES" sz="2000" dirty="0" smtClean="0"/>
              <a:t>en un sistema integral de gestión de documentos y en una administración electrónica:</a:t>
            </a:r>
            <a:endParaRPr lang="es-ES" sz="2000" dirty="0"/>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666"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523" y="332656"/>
            <a:ext cx="1757669" cy="4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330055" y="2793122"/>
            <a:ext cx="8424936" cy="707886"/>
          </a:xfrm>
          <a:prstGeom prst="rect">
            <a:avLst/>
          </a:prstGeom>
        </p:spPr>
        <p:txBody>
          <a:bodyPr wrap="square">
            <a:spAutoFit/>
          </a:bodyPr>
          <a:lstStyle/>
          <a:p>
            <a:r>
              <a:rPr lang="es-ES" sz="2000" dirty="0" smtClean="0"/>
              <a:t>1) La de los expedientes y documentos relacionados con los puntos del orden </a:t>
            </a:r>
          </a:p>
          <a:p>
            <a:r>
              <a:rPr lang="es-ES" sz="2000" dirty="0" smtClean="0"/>
              <a:t>    del día (copias en </a:t>
            </a:r>
            <a:r>
              <a:rPr lang="es-ES" sz="2000" dirty="0" err="1" smtClean="0"/>
              <a:t>Convoc</a:t>
            </a:r>
            <a:r>
              <a:rPr lang="es-ES" sz="2000" dirty="0" smtClean="0"/>
              <a:t>@ y originales en sus plataformas de tramitación)</a:t>
            </a:r>
            <a:endParaRPr lang="es-ES" sz="2000" dirty="0"/>
          </a:p>
        </p:txBody>
      </p:sp>
      <p:sp>
        <p:nvSpPr>
          <p:cNvPr id="11" name="10 Rectángulo"/>
          <p:cNvSpPr/>
          <p:nvPr/>
        </p:nvSpPr>
        <p:spPr>
          <a:xfrm>
            <a:off x="323528" y="4017258"/>
            <a:ext cx="8280920" cy="1015663"/>
          </a:xfrm>
          <a:prstGeom prst="rect">
            <a:avLst/>
          </a:prstGeom>
        </p:spPr>
        <p:txBody>
          <a:bodyPr wrap="square">
            <a:spAutoFit/>
          </a:bodyPr>
          <a:lstStyle/>
          <a:p>
            <a:r>
              <a:rPr lang="es-ES" sz="2000" dirty="0"/>
              <a:t>2</a:t>
            </a:r>
            <a:r>
              <a:rPr lang="es-ES" sz="2000" dirty="0" smtClean="0"/>
              <a:t>) La del sistema de notificaciones de la institución (en </a:t>
            </a:r>
            <a:r>
              <a:rPr lang="es-ES" sz="2000" dirty="0" err="1" smtClean="0"/>
              <a:t>Convoc</a:t>
            </a:r>
            <a:r>
              <a:rPr lang="es-ES" sz="2000" dirty="0" smtClean="0"/>
              <a:t>@ para los miembros de órganos colegiados y en Sede electrónica para todos los demás casos)</a:t>
            </a:r>
            <a:endParaRPr lang="es-ES" sz="2000" dirty="0"/>
          </a:p>
        </p:txBody>
      </p:sp>
    </p:spTree>
    <p:extLst>
      <p:ext uri="{BB962C8B-B14F-4D97-AF65-F5344CB8AC3E}">
        <p14:creationId xmlns:p14="http://schemas.microsoft.com/office/powerpoint/2010/main" val="3915947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082"/>
            <a:ext cx="4320480" cy="330726"/>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Sesiones de órganos colegiados:</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27</a:t>
            </a:fld>
            <a:endParaRPr lang="es-ES" dirty="0">
              <a:solidFill>
                <a:schemeClr val="tx1"/>
              </a:solidFill>
            </a:endParaRPr>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43" y="836712"/>
            <a:ext cx="7387217" cy="587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196753"/>
            <a:ext cx="177165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258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082"/>
            <a:ext cx="4320480" cy="330726"/>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Sesiones de órganos colegiados:</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28</a:t>
            </a:fld>
            <a:endParaRPr lang="es-ES" dirty="0">
              <a:solidFill>
                <a:schemeClr val="tx1"/>
              </a:solidFill>
            </a:endParaRPr>
          </a:p>
        </p:txBody>
      </p:sp>
      <p:sp>
        <p:nvSpPr>
          <p:cNvPr id="3" name="2 Rectángulo"/>
          <p:cNvSpPr/>
          <p:nvPr/>
        </p:nvSpPr>
        <p:spPr>
          <a:xfrm>
            <a:off x="107504" y="1056975"/>
            <a:ext cx="8064896" cy="4708981"/>
          </a:xfrm>
          <a:prstGeom prst="rect">
            <a:avLst/>
          </a:prstGeom>
        </p:spPr>
        <p:txBody>
          <a:bodyPr wrap="square">
            <a:spAutoFit/>
          </a:bodyPr>
          <a:lstStyle/>
          <a:p>
            <a:pPr algn="just"/>
            <a:r>
              <a:rPr lang="es-ES" sz="2000" dirty="0" smtClean="0"/>
              <a:t>- Provee una </a:t>
            </a:r>
            <a:r>
              <a:rPr lang="es-ES" sz="2000" dirty="0"/>
              <a:t>página web pública para la visualización de los vídeos de </a:t>
            </a:r>
            <a:r>
              <a:rPr lang="es-ES" sz="2000" dirty="0" smtClean="0"/>
              <a:t>las sesiones de plenos</a:t>
            </a:r>
            <a:r>
              <a:rPr lang="es-ES" sz="2000" dirty="0"/>
              <a:t>.</a:t>
            </a:r>
          </a:p>
          <a:p>
            <a:endParaRPr lang="es-ES" sz="2000" dirty="0" smtClean="0"/>
          </a:p>
          <a:p>
            <a:r>
              <a:rPr lang="es-ES" sz="2000" dirty="0" smtClean="0"/>
              <a:t>- Certifica </a:t>
            </a:r>
            <a:r>
              <a:rPr lang="es-ES" sz="2000" dirty="0"/>
              <a:t>la autenticidad de  </a:t>
            </a:r>
            <a:r>
              <a:rPr lang="es-ES" sz="2000" dirty="0" smtClean="0"/>
              <a:t>los vídeos </a:t>
            </a:r>
            <a:r>
              <a:rPr lang="es-ES" sz="2000" dirty="0"/>
              <a:t>mediante firma </a:t>
            </a:r>
            <a:r>
              <a:rPr lang="es-ES" sz="2000" dirty="0" smtClean="0"/>
              <a:t>digital</a:t>
            </a:r>
            <a:endParaRPr lang="es-ES" sz="2000" dirty="0"/>
          </a:p>
          <a:p>
            <a:endParaRPr lang="es-ES" sz="2000" dirty="0" smtClean="0"/>
          </a:p>
          <a:p>
            <a:pPr algn="just"/>
            <a:r>
              <a:rPr lang="es-ES" sz="2000" dirty="0" smtClean="0"/>
              <a:t>- Acompañamiento de  cada </a:t>
            </a:r>
            <a:r>
              <a:rPr lang="es-ES" sz="2000" dirty="0"/>
              <a:t>vídeo </a:t>
            </a:r>
            <a:r>
              <a:rPr lang="es-ES" sz="2000" dirty="0" smtClean="0"/>
              <a:t>con la </a:t>
            </a:r>
            <a:r>
              <a:rPr lang="es-ES" sz="2000" dirty="0"/>
              <a:t>lista de enlaces a</a:t>
            </a:r>
            <a:r>
              <a:rPr lang="es-ES" sz="2000" dirty="0" smtClean="0"/>
              <a:t> </a:t>
            </a:r>
            <a:r>
              <a:rPr lang="es-ES" sz="2000" dirty="0"/>
              <a:t>los </a:t>
            </a:r>
            <a:r>
              <a:rPr lang="es-ES" sz="2000" dirty="0" smtClean="0"/>
              <a:t>puntos </a:t>
            </a:r>
            <a:r>
              <a:rPr lang="es-ES" sz="2000" dirty="0"/>
              <a:t>del orden del día, que </a:t>
            </a:r>
            <a:r>
              <a:rPr lang="es-ES" sz="2000" dirty="0" smtClean="0"/>
              <a:t>sitúan al </a:t>
            </a:r>
            <a:r>
              <a:rPr lang="es-ES" sz="2000" dirty="0"/>
              <a:t>usuario en el momento del vídeo </a:t>
            </a:r>
            <a:r>
              <a:rPr lang="es-ES" sz="2000" dirty="0" smtClean="0"/>
              <a:t>correspondiente</a:t>
            </a:r>
          </a:p>
          <a:p>
            <a:endParaRPr lang="es-ES" sz="2000" dirty="0" smtClean="0"/>
          </a:p>
          <a:p>
            <a:r>
              <a:rPr lang="es-ES" sz="2000" dirty="0" smtClean="0"/>
              <a:t>- Acta </a:t>
            </a:r>
            <a:r>
              <a:rPr lang="es-ES" sz="2000" dirty="0"/>
              <a:t>de acuerdos correspondiente </a:t>
            </a:r>
            <a:r>
              <a:rPr lang="es-ES" sz="2000" dirty="0" smtClean="0"/>
              <a:t>firmada </a:t>
            </a:r>
            <a:r>
              <a:rPr lang="es-ES" sz="2000" dirty="0"/>
              <a:t>electrónicamente </a:t>
            </a:r>
            <a:r>
              <a:rPr lang="es-ES" sz="2000" dirty="0" smtClean="0"/>
              <a:t>en </a:t>
            </a:r>
            <a:r>
              <a:rPr lang="es-ES" sz="2000" dirty="0" err="1"/>
              <a:t>Convoc</a:t>
            </a:r>
            <a:r>
              <a:rPr lang="es-ES" sz="2000" dirty="0" smtClean="0"/>
              <a:t>@.</a:t>
            </a:r>
            <a:endParaRPr lang="es-ES" sz="2000" dirty="0"/>
          </a:p>
          <a:p>
            <a:endParaRPr lang="es-ES" sz="2000" dirty="0" smtClean="0"/>
          </a:p>
          <a:p>
            <a:pPr algn="just"/>
            <a:r>
              <a:rPr lang="es-ES" sz="2000" dirty="0" smtClean="0"/>
              <a:t>- Acceso desde </a:t>
            </a:r>
            <a:r>
              <a:rPr lang="es-ES" sz="2000" dirty="0" err="1" smtClean="0"/>
              <a:t>Convoc</a:t>
            </a:r>
            <a:r>
              <a:rPr lang="es-ES" sz="2000" dirty="0"/>
              <a:t>@ </a:t>
            </a:r>
            <a:r>
              <a:rPr lang="es-ES" sz="2000" dirty="0" smtClean="0"/>
              <a:t>a los vídeos </a:t>
            </a:r>
            <a:r>
              <a:rPr lang="es-ES" sz="2000" dirty="0" err="1"/>
              <a:t>prepublicados</a:t>
            </a:r>
            <a:r>
              <a:rPr lang="es-ES" sz="2000" dirty="0"/>
              <a:t> junto con el borrador del acta correspondiente, para su visionado por los miembros del </a:t>
            </a:r>
            <a:r>
              <a:rPr lang="es-ES" sz="2000" dirty="0" smtClean="0"/>
              <a:t>Pleno.</a:t>
            </a:r>
          </a:p>
          <a:p>
            <a:endParaRPr lang="es-ES" sz="2000" dirty="0" smtClean="0"/>
          </a:p>
          <a:p>
            <a:r>
              <a:rPr lang="es-ES" sz="2000" dirty="0" smtClean="0"/>
              <a:t>- Integra </a:t>
            </a:r>
            <a:r>
              <a:rPr lang="es-ES" sz="2000" dirty="0"/>
              <a:t>la firma de los vídeos en </a:t>
            </a:r>
            <a:r>
              <a:rPr lang="es-ES" sz="2000" dirty="0" err="1"/>
              <a:t>Port@firmas</a:t>
            </a:r>
            <a:r>
              <a:rPr lang="es-ES" sz="2000" dirty="0"/>
              <a:t>.</a:t>
            </a:r>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666"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332656"/>
            <a:ext cx="17716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742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082"/>
            <a:ext cx="4320480" cy="330726"/>
          </a:xfrm>
        </p:spPr>
        <p:txBody>
          <a:bodyPr>
            <a:normAutofit fontScale="90000"/>
          </a:bodyPr>
          <a:lstStyle/>
          <a:p>
            <a:pPr algn="l"/>
            <a:r>
              <a:rPr lang="es-ES" sz="2400" b="1" dirty="0" smtClean="0">
                <a:solidFill>
                  <a:schemeClr val="tx2"/>
                </a:solidFill>
              </a:rPr>
              <a:t/>
            </a:r>
            <a:br>
              <a:rPr lang="es-ES" sz="2400" b="1" dirty="0" smtClean="0">
                <a:solidFill>
                  <a:schemeClr val="tx2"/>
                </a:solidFill>
              </a:rPr>
            </a:br>
            <a:r>
              <a:rPr lang="es-ES" sz="2400" b="1" dirty="0">
                <a:solidFill>
                  <a:schemeClr val="tx2"/>
                </a:solidFill>
              </a:rPr>
              <a:t/>
            </a:r>
            <a:br>
              <a:rPr lang="es-ES" sz="2400" b="1" dirty="0">
                <a:solidFill>
                  <a:schemeClr val="tx2"/>
                </a:solidFill>
              </a:rPr>
            </a:br>
            <a:r>
              <a:rPr lang="es-ES" sz="2400" b="1" dirty="0" smtClean="0">
                <a:solidFill>
                  <a:schemeClr val="tx2"/>
                </a:solidFill>
              </a:rPr>
              <a:t>Sesiones de órganos colegiados:</a:t>
            </a:r>
            <a:r>
              <a:rPr lang="es-ES" dirty="0" smtClean="0"/>
              <a:t/>
            </a:r>
            <a:br>
              <a:rPr lang="es-ES" dirty="0" smtClean="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29</a:t>
            </a:fld>
            <a:endParaRPr lang="es-ES" dirty="0">
              <a:solidFill>
                <a:schemeClr val="tx1"/>
              </a:solidFill>
            </a:endParaRPr>
          </a:p>
        </p:txBody>
      </p:sp>
      <p:sp>
        <p:nvSpPr>
          <p:cNvPr id="3" name="2 Rectángulo"/>
          <p:cNvSpPr/>
          <p:nvPr/>
        </p:nvSpPr>
        <p:spPr>
          <a:xfrm>
            <a:off x="481023" y="1772816"/>
            <a:ext cx="8051417" cy="1015663"/>
          </a:xfrm>
          <a:prstGeom prst="rect">
            <a:avLst/>
          </a:prstGeom>
        </p:spPr>
        <p:txBody>
          <a:bodyPr wrap="square">
            <a:spAutoFit/>
          </a:bodyPr>
          <a:lstStyle/>
          <a:p>
            <a:pPr algn="just"/>
            <a:r>
              <a:rPr lang="es-ES" sz="2000" dirty="0" smtClean="0"/>
              <a:t>- A diferencia de </a:t>
            </a:r>
            <a:r>
              <a:rPr lang="es-ES" sz="2000" dirty="0" err="1" smtClean="0"/>
              <a:t>Convoc</a:t>
            </a:r>
            <a:r>
              <a:rPr lang="es-ES" sz="2000" dirty="0" smtClean="0"/>
              <a:t>@, </a:t>
            </a:r>
            <a:r>
              <a:rPr lang="es-ES" sz="2000" dirty="0" err="1" smtClean="0"/>
              <a:t>Videoactas</a:t>
            </a:r>
            <a:r>
              <a:rPr lang="es-ES" sz="2000" dirty="0" smtClean="0"/>
              <a:t> no </a:t>
            </a:r>
            <a:r>
              <a:rPr lang="es-ES" sz="2000" dirty="0"/>
              <a:t> </a:t>
            </a:r>
            <a:r>
              <a:rPr lang="es-ES" sz="2000" dirty="0" smtClean="0"/>
              <a:t>contempla el acceso a los expedientes y documentos relacionados, lo que supone una evidente ruptura de la unidad de información que se facilita</a:t>
            </a:r>
            <a:endParaRPr lang="es-ES" sz="2000" dirty="0"/>
          </a:p>
        </p:txBody>
      </p:sp>
      <p:pic>
        <p:nvPicPr>
          <p:cNvPr id="9"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332656"/>
            <a:ext cx="17716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02802" y="3356992"/>
            <a:ext cx="8051417" cy="1631216"/>
          </a:xfrm>
          <a:prstGeom prst="rect">
            <a:avLst/>
          </a:prstGeom>
        </p:spPr>
        <p:txBody>
          <a:bodyPr wrap="square">
            <a:spAutoFit/>
          </a:bodyPr>
          <a:lstStyle/>
          <a:p>
            <a:pPr algn="just"/>
            <a:r>
              <a:rPr lang="es-ES" sz="2000" dirty="0" smtClean="0"/>
              <a:t>-Una gestión documental integral debería mantener esa unidad de información facilitando el acceso libre, restringido, íntegro o parcial a los expedientes y documentos relacionados en función de las diferentes calificaciones de acceso y seguridad asignadas a cada uno de ellos y de los usuarios comunes o interesados</a:t>
            </a:r>
            <a:endParaRPr lang="es-ES" sz="2000" dirty="0"/>
          </a:p>
        </p:txBody>
      </p:sp>
    </p:spTree>
    <p:extLst>
      <p:ext uri="{BB962C8B-B14F-4D97-AF65-F5344CB8AC3E}">
        <p14:creationId xmlns:p14="http://schemas.microsoft.com/office/powerpoint/2010/main" val="1371075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a:t>
            </a:fld>
            <a:endParaRPr lang="es-ES" dirty="0">
              <a:solidFill>
                <a:schemeClr val="tx1"/>
              </a:solidFill>
            </a:endParaRPr>
          </a:p>
        </p:txBody>
      </p:sp>
      <p:sp>
        <p:nvSpPr>
          <p:cNvPr id="3" name="2 Rectángulo"/>
          <p:cNvSpPr/>
          <p:nvPr/>
        </p:nvSpPr>
        <p:spPr>
          <a:xfrm>
            <a:off x="272860" y="1412776"/>
            <a:ext cx="8568952" cy="5016758"/>
          </a:xfrm>
          <a:prstGeom prst="rect">
            <a:avLst/>
          </a:prstGeom>
        </p:spPr>
        <p:txBody>
          <a:bodyPr wrap="square">
            <a:spAutoFit/>
          </a:bodyPr>
          <a:lstStyle/>
          <a:p>
            <a:pPr algn="just"/>
            <a:r>
              <a:rPr lang="es-ES" sz="2000" dirty="0" smtClean="0"/>
              <a:t>- I</a:t>
            </a:r>
            <a:r>
              <a:rPr lang="es-ES" sz="2000" b="1" dirty="0" smtClean="0"/>
              <a:t>nformatización </a:t>
            </a:r>
            <a:r>
              <a:rPr lang="es-ES" sz="2000" b="1" dirty="0"/>
              <a:t>de trámites administrativos </a:t>
            </a:r>
            <a:r>
              <a:rPr lang="es-ES" sz="2000" dirty="0"/>
              <a:t>generando</a:t>
            </a:r>
            <a:r>
              <a:rPr lang="es-ES" sz="2000" b="1" dirty="0"/>
              <a:t> documentos </a:t>
            </a:r>
            <a:r>
              <a:rPr lang="es-ES" sz="2000" b="1" dirty="0" smtClean="0"/>
              <a:t>en papel</a:t>
            </a:r>
            <a:endParaRPr lang="es-ES" sz="2000" dirty="0"/>
          </a:p>
          <a:p>
            <a:pPr algn="just"/>
            <a:endParaRPr lang="es-ES" sz="2000" dirty="0" smtClean="0"/>
          </a:p>
          <a:p>
            <a:pPr algn="just"/>
            <a:endParaRPr lang="es-ES" sz="2000" dirty="0" smtClean="0"/>
          </a:p>
          <a:p>
            <a:pPr algn="just"/>
            <a:r>
              <a:rPr lang="es-ES" sz="2000" dirty="0" smtClean="0"/>
              <a:t>- Despliegue </a:t>
            </a:r>
            <a:r>
              <a:rPr lang="es-ES" sz="2000" dirty="0"/>
              <a:t>inicial de procesos de informatización enfocado </a:t>
            </a:r>
            <a:r>
              <a:rPr lang="es-ES" sz="2000" b="1" dirty="0" smtClean="0"/>
              <a:t>muy selectivamente</a:t>
            </a:r>
            <a:r>
              <a:rPr lang="es-ES" sz="2000" dirty="0" smtClean="0"/>
              <a:t> hacia </a:t>
            </a:r>
            <a:r>
              <a:rPr lang="es-ES" sz="2000" dirty="0"/>
              <a:t>aquellas tareas que se consideraron de informatización </a:t>
            </a:r>
            <a:r>
              <a:rPr lang="es-ES" sz="2000" dirty="0" smtClean="0"/>
              <a:t> prioritaria</a:t>
            </a:r>
          </a:p>
          <a:p>
            <a:pPr algn="just"/>
            <a:endParaRPr lang="es-ES" sz="2000" dirty="0"/>
          </a:p>
          <a:p>
            <a:pPr algn="just"/>
            <a:endParaRPr lang="es-ES" sz="2000" dirty="0" smtClean="0"/>
          </a:p>
          <a:p>
            <a:pPr algn="just"/>
            <a:r>
              <a:rPr lang="es-ES" sz="2000" dirty="0" smtClean="0"/>
              <a:t>- Se </a:t>
            </a:r>
            <a:r>
              <a:rPr lang="es-ES" sz="2000" dirty="0"/>
              <a:t>diseñan y ponen en funcionamiento distintas </a:t>
            </a:r>
            <a:r>
              <a:rPr lang="es-ES" sz="2000" b="1" dirty="0"/>
              <a:t>aplicaciones puntuales</a:t>
            </a:r>
            <a:r>
              <a:rPr lang="es-ES" sz="2000" dirty="0"/>
              <a:t> </a:t>
            </a:r>
            <a:r>
              <a:rPr lang="es-ES" sz="2000" dirty="0" smtClean="0"/>
              <a:t>por cada </a:t>
            </a:r>
            <a:r>
              <a:rPr lang="es-ES" sz="2000" dirty="0"/>
              <a:t>una </a:t>
            </a:r>
            <a:r>
              <a:rPr lang="es-ES" sz="2000" dirty="0" smtClean="0"/>
              <a:t>de </a:t>
            </a:r>
            <a:r>
              <a:rPr lang="es-ES" sz="2000" dirty="0"/>
              <a:t>esas tareas, las más repetitivas o comunes en los trámites </a:t>
            </a:r>
            <a:r>
              <a:rPr lang="es-ES" sz="2000" dirty="0" smtClean="0"/>
              <a:t>  administrativos más habituales </a:t>
            </a:r>
            <a:r>
              <a:rPr lang="es-ES" sz="2000" dirty="0"/>
              <a:t>(contabilidad, comunicaciones, resoluciones, </a:t>
            </a:r>
            <a:r>
              <a:rPr lang="es-ES" sz="2000" dirty="0" smtClean="0"/>
              <a:t>  trámites </a:t>
            </a:r>
            <a:r>
              <a:rPr lang="es-ES" sz="2000" dirty="0"/>
              <a:t>de contratación</a:t>
            </a:r>
            <a:r>
              <a:rPr lang="es-ES" sz="2000" dirty="0" smtClean="0"/>
              <a:t>…)</a:t>
            </a:r>
          </a:p>
          <a:p>
            <a:pPr algn="just"/>
            <a:endParaRPr lang="es-ES" sz="2000" dirty="0"/>
          </a:p>
          <a:p>
            <a:pPr algn="just"/>
            <a:endParaRPr lang="es-ES" sz="2000" dirty="0" smtClean="0"/>
          </a:p>
          <a:p>
            <a:pPr algn="just"/>
            <a:r>
              <a:rPr lang="es-ES" sz="2000" dirty="0" smtClean="0"/>
              <a:t>- Ni </a:t>
            </a:r>
            <a:r>
              <a:rPr lang="es-ES" sz="2000" dirty="0"/>
              <a:t>siquiera puede hablarse aún de tramitación electrónica, sino solo de </a:t>
            </a:r>
            <a:r>
              <a:rPr lang="es-ES" sz="2000" b="1" dirty="0" smtClean="0"/>
              <a:t>apoyo electrónico </a:t>
            </a:r>
            <a:r>
              <a:rPr lang="es-ES" sz="2000" b="1" dirty="0"/>
              <a:t>a la realización de determinados trámites </a:t>
            </a:r>
            <a:r>
              <a:rPr lang="es-ES" sz="2000" dirty="0"/>
              <a:t>administrativos</a:t>
            </a: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44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7433" y="933409"/>
            <a:ext cx="7797552" cy="2086113"/>
          </a:xfrm>
        </p:spPr>
        <p:txBody>
          <a:bodyPr>
            <a:normAutofit/>
          </a:bodyPr>
          <a:lstStyle/>
          <a:p>
            <a:r>
              <a:rPr lang="es-ES" b="1" dirty="0">
                <a:solidFill>
                  <a:schemeClr val="tx2"/>
                </a:solidFill>
              </a:rPr>
              <a:t>4</a:t>
            </a:r>
            <a:r>
              <a:rPr lang="es-ES" b="1" dirty="0" smtClean="0">
                <a:solidFill>
                  <a:schemeClr val="tx2"/>
                </a:solidFill>
              </a:rPr>
              <a:t>.  Gestión  de  documentos electrónicos</a:t>
            </a:r>
            <a:endParaRPr lang="es-ES" dirty="0">
              <a:solidFill>
                <a:schemeClr val="tx2"/>
              </a:solidFill>
            </a:endParaRPr>
          </a:p>
        </p:txBody>
      </p:sp>
      <p:sp>
        <p:nvSpPr>
          <p:cNvPr id="3" name="1 Título"/>
          <p:cNvSpPr txBox="1">
            <a:spLocks/>
          </p:cNvSpPr>
          <p:nvPr/>
        </p:nvSpPr>
        <p:spPr>
          <a:xfrm>
            <a:off x="971600" y="2564904"/>
            <a:ext cx="7797552"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t>Primeros  pasos:    El  Reglamento  del  Servicio  de  Archivo</a:t>
            </a:r>
            <a:endParaRPr lang="es-ES" sz="2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30</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66" y="65074"/>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3717032"/>
            <a:ext cx="7779882" cy="245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323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346448" y="332656"/>
            <a:ext cx="718599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accent5">
                    <a:lumMod val="50000"/>
                  </a:schemeClr>
                </a:solidFill>
              </a:rPr>
              <a:t>El  Reglamento  del  Servicio  de  Archivo</a:t>
            </a:r>
            <a:endParaRPr lang="es-ES" sz="2400" dirty="0">
              <a:solidFill>
                <a:schemeClr val="accent5">
                  <a:lumMod val="50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31</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 y="11492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539552" y="1679142"/>
            <a:ext cx="7848872" cy="1323439"/>
          </a:xfrm>
          <a:prstGeom prst="rect">
            <a:avLst/>
          </a:prstGeom>
        </p:spPr>
        <p:txBody>
          <a:bodyPr wrap="square">
            <a:spAutoFit/>
          </a:bodyPr>
          <a:lstStyle/>
          <a:p>
            <a:pPr algn="just"/>
            <a:r>
              <a:rPr lang="es-ES" sz="2000" dirty="0"/>
              <a:t>La </a:t>
            </a:r>
            <a:r>
              <a:rPr lang="es-ES" sz="2000" b="1" dirty="0"/>
              <a:t>primera iniciativa para implantar el expediente electrónico </a:t>
            </a:r>
            <a:r>
              <a:rPr lang="es-ES" sz="2000" dirty="0"/>
              <a:t>en la Administración de la Diputación de Sevilla no surge hasta los comienzos </a:t>
            </a:r>
            <a:r>
              <a:rPr lang="es-ES" sz="2000" dirty="0" smtClean="0"/>
              <a:t>de 2014</a:t>
            </a:r>
            <a:r>
              <a:rPr lang="es-ES" sz="2000" dirty="0"/>
              <a:t>, cuando empieza a trabajarse en el proyecto del primer reglamento del sistema de archivo de la institución</a:t>
            </a:r>
          </a:p>
        </p:txBody>
      </p:sp>
      <p:sp>
        <p:nvSpPr>
          <p:cNvPr id="8" name="7 Rectángulo"/>
          <p:cNvSpPr/>
          <p:nvPr/>
        </p:nvSpPr>
        <p:spPr>
          <a:xfrm>
            <a:off x="539552" y="3473713"/>
            <a:ext cx="7560840" cy="1323439"/>
          </a:xfrm>
          <a:prstGeom prst="rect">
            <a:avLst/>
          </a:prstGeom>
        </p:spPr>
        <p:txBody>
          <a:bodyPr wrap="square">
            <a:spAutoFit/>
          </a:bodyPr>
          <a:lstStyle/>
          <a:p>
            <a:pPr algn="just"/>
            <a:r>
              <a:rPr lang="es-ES" sz="2000" dirty="0"/>
              <a:t>El objetivo del nuevo reglamento era la regulación de las funciones y servicios de </a:t>
            </a:r>
            <a:r>
              <a:rPr lang="es-ES" sz="2000" b="1" dirty="0"/>
              <a:t>gestión documental y archivo en la Diputación </a:t>
            </a:r>
            <a:r>
              <a:rPr lang="es-ES" sz="2000" dirty="0"/>
              <a:t>aplicadas tanto al documento administrativo en papel como al documento electrónico</a:t>
            </a:r>
          </a:p>
        </p:txBody>
      </p:sp>
    </p:spTree>
    <p:extLst>
      <p:ext uri="{BB962C8B-B14F-4D97-AF65-F5344CB8AC3E}">
        <p14:creationId xmlns:p14="http://schemas.microsoft.com/office/powerpoint/2010/main" val="2245239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346448" y="332656"/>
            <a:ext cx="718599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accent5">
                    <a:lumMod val="50000"/>
                  </a:schemeClr>
                </a:solidFill>
              </a:rPr>
              <a:t>El  Reglamento  del  Servicio  de  Archivo</a:t>
            </a:r>
            <a:endParaRPr lang="es-ES" sz="2400" dirty="0">
              <a:solidFill>
                <a:schemeClr val="accent5">
                  <a:lumMod val="50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32</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797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7544" y="1700808"/>
            <a:ext cx="7848872" cy="4401205"/>
          </a:xfrm>
          <a:prstGeom prst="rect">
            <a:avLst/>
          </a:prstGeom>
        </p:spPr>
        <p:txBody>
          <a:bodyPr wrap="square">
            <a:spAutoFit/>
          </a:bodyPr>
          <a:lstStyle/>
          <a:p>
            <a:pPr algn="just"/>
            <a:r>
              <a:rPr lang="es-ES" sz="2000" dirty="0"/>
              <a:t>El texto delata la ineludible influencia del ya vigente </a:t>
            </a:r>
            <a:r>
              <a:rPr lang="es-ES" sz="2000" b="1" dirty="0"/>
              <a:t>Esquema Nacional de Interoperabilidad</a:t>
            </a:r>
            <a:r>
              <a:rPr lang="es-ES" sz="2000" dirty="0"/>
              <a:t>, aunque muy levemente,  postergando la mayor parte de las cuestiones relacionadas a una posterior elaboración y aprobación de la auténtica política de gestión de documentos prevista en el decreto 4/2010 y en la NTI de 28-06-2012. </a:t>
            </a:r>
            <a:endParaRPr lang="es-ES" sz="2000" dirty="0" smtClean="0"/>
          </a:p>
          <a:p>
            <a:endParaRPr lang="es-ES" sz="2000" dirty="0"/>
          </a:p>
          <a:p>
            <a:pPr algn="just"/>
            <a:r>
              <a:rPr lang="es-ES" sz="2000" dirty="0" smtClean="0"/>
              <a:t>No </a:t>
            </a:r>
            <a:r>
              <a:rPr lang="es-ES" sz="2000" dirty="0"/>
              <a:t>obstante, con la creación de la </a:t>
            </a:r>
            <a:r>
              <a:rPr lang="es-ES" sz="2000" b="1" dirty="0"/>
              <a:t>Comisión de Coordinación Documental</a:t>
            </a:r>
            <a:r>
              <a:rPr lang="es-ES" sz="2000" dirty="0"/>
              <a:t>, órgano técnico multidisciplinar y transversal de cooperación y asesoramiento para la materia, el reglamento intenta dar impulso y espacio institucional a los trabajos necesarios para la aprobación de dicha </a:t>
            </a:r>
            <a:r>
              <a:rPr lang="es-ES" sz="2000" b="1" dirty="0"/>
              <a:t>política de gestión de </a:t>
            </a:r>
            <a:r>
              <a:rPr lang="es-ES" sz="2000" b="1" dirty="0" smtClean="0"/>
              <a:t>documentos</a:t>
            </a:r>
            <a:endParaRPr lang="es-ES" sz="2000" dirty="0"/>
          </a:p>
          <a:p>
            <a:endParaRPr lang="es-ES" sz="2000" dirty="0" smtClean="0"/>
          </a:p>
          <a:p>
            <a:pPr algn="just"/>
            <a:r>
              <a:rPr lang="es-ES" sz="2000" dirty="0"/>
              <a:t>A</a:t>
            </a:r>
            <a:r>
              <a:rPr lang="es-ES" sz="2000" dirty="0" smtClean="0"/>
              <a:t>demás</a:t>
            </a:r>
            <a:r>
              <a:rPr lang="es-ES" sz="2000" dirty="0"/>
              <a:t>, el texto sienta ya unas primeras referencias básicas de este sistema:</a:t>
            </a:r>
          </a:p>
        </p:txBody>
      </p:sp>
    </p:spTree>
    <p:extLst>
      <p:ext uri="{BB962C8B-B14F-4D97-AF65-F5344CB8AC3E}">
        <p14:creationId xmlns:p14="http://schemas.microsoft.com/office/powerpoint/2010/main" val="340419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346448" y="332656"/>
            <a:ext cx="718599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accent5">
                    <a:lumMod val="50000"/>
                  </a:schemeClr>
                </a:solidFill>
              </a:rPr>
              <a:t>El  Reglamento  del  Servicio  de  Archivo</a:t>
            </a:r>
            <a:endParaRPr lang="es-ES" sz="2400" dirty="0">
              <a:solidFill>
                <a:schemeClr val="accent5">
                  <a:lumMod val="50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33</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3" y="45063"/>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7030" y="1652602"/>
            <a:ext cx="7848872" cy="5016758"/>
          </a:xfrm>
          <a:prstGeom prst="rect">
            <a:avLst/>
          </a:prstGeom>
        </p:spPr>
        <p:txBody>
          <a:bodyPr wrap="square">
            <a:spAutoFit/>
          </a:bodyPr>
          <a:lstStyle/>
          <a:p>
            <a:pPr algn="just"/>
            <a:r>
              <a:rPr lang="es-ES" sz="2000" dirty="0"/>
              <a:t>- </a:t>
            </a:r>
            <a:r>
              <a:rPr lang="es-ES" sz="2000" i="1" dirty="0"/>
              <a:t>La Diputación dispondrá de un </a:t>
            </a:r>
            <a:r>
              <a:rPr lang="es-ES" sz="2000" b="1" i="1" dirty="0"/>
              <a:t>sistema de gestión documental único</a:t>
            </a:r>
            <a:r>
              <a:rPr lang="es-ES" sz="2000" i="1" dirty="0"/>
              <a:t>, soportado en una aplicación informática que permita generar documentos y expedientes electrónicos cumpliendo los requisitos legales (artº. 9)</a:t>
            </a:r>
            <a:endParaRPr lang="es-ES" sz="2000" dirty="0"/>
          </a:p>
          <a:p>
            <a:r>
              <a:rPr lang="es-ES" sz="2000" i="1" dirty="0"/>
              <a:t> </a:t>
            </a:r>
            <a:endParaRPr lang="es-ES" sz="2000" dirty="0"/>
          </a:p>
          <a:p>
            <a:pPr algn="just"/>
            <a:r>
              <a:rPr lang="es-ES" sz="2000" b="1" dirty="0" smtClean="0"/>
              <a:t>- </a:t>
            </a:r>
            <a:r>
              <a:rPr lang="es-ES" sz="2000" i="1" dirty="0" smtClean="0"/>
              <a:t>El </a:t>
            </a:r>
            <a:r>
              <a:rPr lang="es-ES" sz="2000" i="1" dirty="0"/>
              <a:t>sistema de gestión documental se aplicará a </a:t>
            </a:r>
            <a:r>
              <a:rPr lang="es-ES" sz="2000" b="1" i="1" dirty="0"/>
              <a:t>todos los documentos, electrónicos o en papel</a:t>
            </a:r>
            <a:r>
              <a:rPr lang="es-ES" sz="2000" i="1" dirty="0"/>
              <a:t>. Los documentos administrativos electrónicos deberán ser conformes a la política de firma electrónica y certificados de la Diputación. </a:t>
            </a:r>
            <a:r>
              <a:rPr lang="es-ES" sz="2000" b="1" i="1" dirty="0"/>
              <a:t>La Comisión de Coordinación Documental seleccionará el esquema de metadatos atendiendo a lo establecido en el ENI y las Normas Técnicas que lo desarrollan, la norma ISAD (G) y otras normas técnicas de gestión y descripción</a:t>
            </a:r>
            <a:r>
              <a:rPr lang="es-ES" sz="2000" i="1" dirty="0"/>
              <a:t>. </a:t>
            </a:r>
            <a:endParaRPr lang="es-ES" sz="2000" i="1" dirty="0" smtClean="0"/>
          </a:p>
          <a:p>
            <a:endParaRPr lang="es-ES" sz="2000" i="1" dirty="0" smtClean="0"/>
          </a:p>
          <a:p>
            <a:pPr algn="just"/>
            <a:r>
              <a:rPr lang="es-ES" sz="2000" i="1" dirty="0" smtClean="0"/>
              <a:t>- Los </a:t>
            </a:r>
            <a:r>
              <a:rPr lang="es-ES" sz="2000" i="1" dirty="0"/>
              <a:t>documentos deberán estar permanentemente disponibles para ser recuperados sencilla y rápidamente. El archivo y conservación de documentos electrónicos responderán a los requisitos legales y normas técnicas aplicables (artº. 15)</a:t>
            </a:r>
            <a:endParaRPr lang="es-ES" sz="2000" dirty="0"/>
          </a:p>
        </p:txBody>
      </p:sp>
    </p:spTree>
    <p:extLst>
      <p:ext uri="{BB962C8B-B14F-4D97-AF65-F5344CB8AC3E}">
        <p14:creationId xmlns:p14="http://schemas.microsoft.com/office/powerpoint/2010/main" val="2466830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346448" y="332656"/>
            <a:ext cx="588984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accent5">
                    <a:lumMod val="50000"/>
                  </a:schemeClr>
                </a:solidFill>
              </a:rPr>
              <a:t>El  Reglamento  del  Servicio  de  Archivo</a:t>
            </a:r>
            <a:endParaRPr lang="es-ES" sz="2400" dirty="0">
              <a:solidFill>
                <a:schemeClr val="accent5">
                  <a:lumMod val="50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34</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72973" y="1484784"/>
            <a:ext cx="7848872" cy="4401205"/>
          </a:xfrm>
          <a:prstGeom prst="rect">
            <a:avLst/>
          </a:prstGeom>
        </p:spPr>
        <p:txBody>
          <a:bodyPr wrap="square">
            <a:spAutoFit/>
          </a:bodyPr>
          <a:lstStyle/>
          <a:p>
            <a:pPr algn="just"/>
            <a:r>
              <a:rPr lang="es-ES" sz="2000" dirty="0" smtClean="0"/>
              <a:t>-El </a:t>
            </a:r>
            <a:r>
              <a:rPr lang="es-ES" sz="2000" dirty="0"/>
              <a:t>reglamento no llega a aprobarse definitivamente hasta el 16 de marzo de 2017, fecha en la que la administración de </a:t>
            </a:r>
            <a:r>
              <a:rPr lang="es-ES" sz="2000" b="1" dirty="0"/>
              <a:t>la Diputación de Sevilla seguía careciendo, como hasta hoy mismo, de capacidad para generar auténticos documentos o expedientes administrativos electrónicos </a:t>
            </a:r>
            <a:r>
              <a:rPr lang="es-ES" sz="2000" dirty="0"/>
              <a:t>y de verdaderas aplicaciones de gestión de documentos (apenas un servicio NUXEO sin uso alguno). </a:t>
            </a:r>
            <a:endParaRPr lang="es-ES" sz="2000" dirty="0" smtClean="0"/>
          </a:p>
          <a:p>
            <a:endParaRPr lang="es-ES" sz="2000" dirty="0"/>
          </a:p>
          <a:p>
            <a:pPr algn="just"/>
            <a:r>
              <a:rPr lang="es-ES" sz="2000" dirty="0" smtClean="0"/>
              <a:t>-La </a:t>
            </a:r>
            <a:r>
              <a:rPr lang="es-ES" sz="2000" dirty="0"/>
              <a:t>Comisión de Coordinación Documental creada por el reglamento es, en esa fecha, el único instrumento oficial disponible por la Diputación para impulsar la implantación de una auténtica administración electrónica en la institución. </a:t>
            </a:r>
            <a:endParaRPr lang="es-ES" sz="2000" dirty="0" smtClean="0"/>
          </a:p>
          <a:p>
            <a:endParaRPr lang="es-ES" sz="2000" dirty="0"/>
          </a:p>
          <a:p>
            <a:pPr algn="just"/>
            <a:r>
              <a:rPr lang="es-ES" sz="2000" dirty="0" smtClean="0"/>
              <a:t>- Sin </a:t>
            </a:r>
            <a:r>
              <a:rPr lang="es-ES" sz="2000" dirty="0"/>
              <a:t>embargo, la primera reunión de la comisión no </a:t>
            </a:r>
            <a:r>
              <a:rPr lang="es-ES" sz="2000" dirty="0" smtClean="0"/>
              <a:t>tendrá </a:t>
            </a:r>
            <a:r>
              <a:rPr lang="es-ES" sz="2000" dirty="0"/>
              <a:t>lugar hasta julio de 2018, un año y cuatro meses después de su creación.</a:t>
            </a:r>
          </a:p>
        </p:txBody>
      </p:sp>
    </p:spTree>
    <p:extLst>
      <p:ext uri="{BB962C8B-B14F-4D97-AF65-F5344CB8AC3E}">
        <p14:creationId xmlns:p14="http://schemas.microsoft.com/office/powerpoint/2010/main" val="3242039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346448" y="332656"/>
            <a:ext cx="718599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accent5">
                    <a:lumMod val="50000"/>
                  </a:schemeClr>
                </a:solidFill>
              </a:rPr>
              <a:t>El  Reglamento  del  Servicio  de  Archivo</a:t>
            </a:r>
            <a:endParaRPr lang="es-ES" sz="2400" dirty="0">
              <a:solidFill>
                <a:schemeClr val="accent5">
                  <a:lumMod val="50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35</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6" y="112393"/>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72973" y="1484784"/>
            <a:ext cx="7848872" cy="3170099"/>
          </a:xfrm>
          <a:prstGeom prst="rect">
            <a:avLst/>
          </a:prstGeom>
        </p:spPr>
        <p:txBody>
          <a:bodyPr wrap="square">
            <a:spAutoFit/>
          </a:bodyPr>
          <a:lstStyle/>
          <a:p>
            <a:pPr marL="342900" indent="-342900" algn="just">
              <a:buFontTx/>
              <a:buChar char="-"/>
            </a:pPr>
            <a:r>
              <a:rPr lang="es-ES" sz="2000" dirty="0" smtClean="0"/>
              <a:t>A </a:t>
            </a:r>
            <a:r>
              <a:rPr lang="es-ES" sz="2000" dirty="0"/>
              <a:t>pesar de ello, </a:t>
            </a:r>
            <a:r>
              <a:rPr lang="es-ES" sz="2000" dirty="0" smtClean="0"/>
              <a:t>tanto </a:t>
            </a:r>
            <a:r>
              <a:rPr lang="es-ES" sz="2000" dirty="0" err="1"/>
              <a:t>Inpro</a:t>
            </a:r>
            <a:r>
              <a:rPr lang="es-ES" sz="2000" dirty="0"/>
              <a:t> como el Archivo de la Diputación decidieron ya en el 2015, no esperando a la formalización de los elementos oficiales necesarios,  crear al menos </a:t>
            </a:r>
            <a:r>
              <a:rPr lang="es-ES" sz="2000" dirty="0" smtClean="0"/>
              <a:t>un </a:t>
            </a:r>
            <a:r>
              <a:rPr lang="es-ES" sz="2000" b="1" dirty="0"/>
              <a:t>ámbito de encuentro </a:t>
            </a:r>
            <a:r>
              <a:rPr lang="es-ES" sz="2000" dirty="0"/>
              <a:t>para el intercambio de información sobre los puntos de vista, requisitos y necesidades en torno a la administración electrónica entre los </a:t>
            </a:r>
            <a:r>
              <a:rPr lang="es-ES" sz="2000" b="1" dirty="0"/>
              <a:t>responsables de la gestión de documentos y de las tecnologías de la información </a:t>
            </a:r>
            <a:r>
              <a:rPr lang="es-ES" sz="2000" dirty="0"/>
              <a:t>en la Diputación. </a:t>
            </a:r>
            <a:endParaRPr lang="es-ES" sz="2000" dirty="0" smtClean="0"/>
          </a:p>
          <a:p>
            <a:pPr marL="342900" indent="-342900">
              <a:buFontTx/>
              <a:buChar char="-"/>
            </a:pPr>
            <a:endParaRPr lang="es-ES" sz="2000" dirty="0"/>
          </a:p>
          <a:p>
            <a:pPr marL="342900" indent="-342900" algn="just">
              <a:buFontTx/>
              <a:buChar char="-"/>
            </a:pPr>
            <a:r>
              <a:rPr lang="es-ES" sz="2000" dirty="0" smtClean="0"/>
              <a:t>Surgirá </a:t>
            </a:r>
            <a:r>
              <a:rPr lang="es-ES" sz="2000" dirty="0"/>
              <a:t>así un grupo de trabajo en el que el Archivo de la Diputación planteará principalmente:</a:t>
            </a:r>
          </a:p>
        </p:txBody>
      </p:sp>
    </p:spTree>
    <p:extLst>
      <p:ext uri="{BB962C8B-B14F-4D97-AF65-F5344CB8AC3E}">
        <p14:creationId xmlns:p14="http://schemas.microsoft.com/office/powerpoint/2010/main" val="809472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346448" y="332656"/>
            <a:ext cx="718599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accent5">
                    <a:lumMod val="50000"/>
                  </a:schemeClr>
                </a:solidFill>
              </a:rPr>
              <a:t>El  Reglamento  del  Servicio  de  Archivo</a:t>
            </a:r>
            <a:endParaRPr lang="es-ES" sz="2400" dirty="0">
              <a:solidFill>
                <a:schemeClr val="accent5">
                  <a:lumMod val="50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36</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555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179512" y="1600339"/>
            <a:ext cx="8712968" cy="4708981"/>
          </a:xfrm>
          <a:prstGeom prst="rect">
            <a:avLst/>
          </a:prstGeom>
        </p:spPr>
        <p:txBody>
          <a:bodyPr wrap="square">
            <a:spAutoFit/>
          </a:bodyPr>
          <a:lstStyle/>
          <a:p>
            <a:pPr algn="just"/>
            <a:r>
              <a:rPr lang="es-ES" sz="2000" dirty="0" smtClean="0"/>
              <a:t>- La </a:t>
            </a:r>
            <a:r>
              <a:rPr lang="es-ES" sz="2000" dirty="0"/>
              <a:t>obligatoriedad y necesidad de seguimiento de las </a:t>
            </a:r>
            <a:r>
              <a:rPr lang="es-ES" sz="2000" b="1" dirty="0"/>
              <a:t>NTI del ENI</a:t>
            </a:r>
            <a:r>
              <a:rPr lang="es-ES" sz="2000" dirty="0"/>
              <a:t>, </a:t>
            </a:r>
            <a:r>
              <a:rPr lang="es-ES" sz="2000" dirty="0" smtClean="0"/>
              <a:t>especialmente </a:t>
            </a:r>
            <a:r>
              <a:rPr lang="es-ES" sz="2000" dirty="0"/>
              <a:t>la </a:t>
            </a:r>
            <a:r>
              <a:rPr lang="es-ES" sz="2000" b="1" dirty="0"/>
              <a:t>NTI Política de gestión de documentos</a:t>
            </a:r>
            <a:r>
              <a:rPr lang="es-ES" sz="2000" dirty="0"/>
              <a:t>.</a:t>
            </a:r>
          </a:p>
          <a:p>
            <a:endParaRPr lang="es-ES" sz="2000" dirty="0" smtClean="0"/>
          </a:p>
          <a:p>
            <a:pPr algn="just"/>
            <a:r>
              <a:rPr lang="es-ES" sz="2000" dirty="0" smtClean="0"/>
              <a:t>- La </a:t>
            </a:r>
            <a:r>
              <a:rPr lang="es-ES" sz="2000" dirty="0"/>
              <a:t>necesidad de responder a las </a:t>
            </a:r>
            <a:r>
              <a:rPr lang="es-ES" sz="2000" b="1" dirty="0"/>
              <a:t>normas internacionales de gestión </a:t>
            </a:r>
            <a:r>
              <a:rPr lang="es-ES" sz="2000" b="1" dirty="0" smtClean="0"/>
              <a:t>de documentos </a:t>
            </a:r>
            <a:r>
              <a:rPr lang="es-ES" sz="2000" b="1" dirty="0"/>
              <a:t>y descripción archivística </a:t>
            </a:r>
            <a:r>
              <a:rPr lang="es-ES" sz="2000" dirty="0"/>
              <a:t>(ISO, ICA</a:t>
            </a:r>
            <a:r>
              <a:rPr lang="es-ES" sz="2000" dirty="0" smtClean="0"/>
              <a:t>).</a:t>
            </a:r>
          </a:p>
          <a:p>
            <a:endParaRPr lang="es-ES" sz="2000" dirty="0"/>
          </a:p>
          <a:p>
            <a:pPr algn="just"/>
            <a:r>
              <a:rPr lang="es-ES" sz="2000" dirty="0" smtClean="0"/>
              <a:t>- La </a:t>
            </a:r>
            <a:r>
              <a:rPr lang="es-ES" sz="2000" dirty="0"/>
              <a:t>necesidad de contemplar  un </a:t>
            </a:r>
            <a:r>
              <a:rPr lang="es-ES" sz="2000" b="1" dirty="0"/>
              <a:t>sistema integral único de gestión y archivo de </a:t>
            </a:r>
            <a:r>
              <a:rPr lang="es-ES" sz="2000" b="1" dirty="0" smtClean="0"/>
              <a:t>documentos </a:t>
            </a:r>
            <a:r>
              <a:rPr lang="es-ES" sz="2000" b="1" dirty="0"/>
              <a:t>administrativos </a:t>
            </a:r>
            <a:r>
              <a:rPr lang="es-ES" sz="2000" dirty="0"/>
              <a:t>de cualquier naturaleza, medio o soporte, </a:t>
            </a:r>
            <a:r>
              <a:rPr lang="es-ES" sz="2000" dirty="0" smtClean="0"/>
              <a:t> electrónicos </a:t>
            </a:r>
            <a:r>
              <a:rPr lang="es-ES" sz="2000" dirty="0"/>
              <a:t>y en papel</a:t>
            </a:r>
            <a:r>
              <a:rPr lang="es-ES" sz="2000" dirty="0" smtClean="0"/>
              <a:t>.</a:t>
            </a:r>
          </a:p>
          <a:p>
            <a:endParaRPr lang="es-ES" sz="2000" dirty="0"/>
          </a:p>
          <a:p>
            <a:pPr algn="just"/>
            <a:r>
              <a:rPr lang="es-ES" sz="2000" dirty="0" smtClean="0"/>
              <a:t>- La </a:t>
            </a:r>
            <a:r>
              <a:rPr lang="es-ES" sz="2000" dirty="0"/>
              <a:t>elaboración por el grupo de trabajo de una </a:t>
            </a:r>
            <a:r>
              <a:rPr lang="es-ES" sz="2000" b="1" dirty="0"/>
              <a:t>propuesta de borrador de PGDE </a:t>
            </a:r>
            <a:r>
              <a:rPr lang="es-ES" sz="2000" dirty="0" smtClean="0"/>
              <a:t>a la </a:t>
            </a:r>
            <a:r>
              <a:rPr lang="es-ES" sz="2000" dirty="0"/>
              <a:t>Comisión de Coordinación Documental incluyendo un nuevo cuadro de </a:t>
            </a:r>
            <a:r>
              <a:rPr lang="es-ES" sz="2000" dirty="0" smtClean="0"/>
              <a:t> clasificación </a:t>
            </a:r>
            <a:r>
              <a:rPr lang="es-ES" sz="2000" dirty="0"/>
              <a:t>funcional de documentos y un esquema de metadatos basado en el  </a:t>
            </a:r>
            <a:r>
              <a:rPr lang="es-ES" sz="2000" dirty="0" smtClean="0"/>
              <a:t> </a:t>
            </a:r>
            <a:r>
              <a:rPr lang="es-ES" sz="2000" dirty="0" err="1" smtClean="0"/>
              <a:t>eEMGDE</a:t>
            </a:r>
            <a:r>
              <a:rPr lang="es-ES" sz="2000" dirty="0" smtClean="0"/>
              <a:t> </a:t>
            </a:r>
            <a:r>
              <a:rPr lang="es-ES" sz="2000" dirty="0"/>
              <a:t>.</a:t>
            </a:r>
          </a:p>
          <a:p>
            <a:endParaRPr lang="es-ES" sz="2000" dirty="0"/>
          </a:p>
        </p:txBody>
      </p:sp>
    </p:spTree>
    <p:extLst>
      <p:ext uri="{BB962C8B-B14F-4D97-AF65-F5344CB8AC3E}">
        <p14:creationId xmlns:p14="http://schemas.microsoft.com/office/powerpoint/2010/main" val="4125360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429000"/>
            <a:ext cx="8373616" cy="1296144"/>
          </a:xfrm>
        </p:spPr>
        <p:txBody>
          <a:bodyPr>
            <a:normAutofit fontScale="90000"/>
          </a:bodyPr>
          <a:lstStyle/>
          <a:p>
            <a:r>
              <a:rPr lang="es-ES" sz="3100" b="1" dirty="0" smtClean="0"/>
              <a:t>La  propuesta  de  política  de  </a:t>
            </a:r>
            <a:r>
              <a:rPr lang="es-ES" sz="3100" b="1" dirty="0"/>
              <a:t>gestión </a:t>
            </a:r>
            <a:r>
              <a:rPr lang="es-ES" sz="3100" b="1" dirty="0" smtClean="0"/>
              <a:t> de  documentos </a:t>
            </a:r>
            <a:r>
              <a:rPr lang="es-ES" sz="2400" b="1" dirty="0" smtClean="0"/>
              <a:t/>
            </a:r>
            <a:br>
              <a:rPr lang="es-ES" sz="2400" b="1" dirty="0" smtClean="0"/>
            </a:br>
            <a:r>
              <a:rPr lang="es-ES" sz="2400" b="1" dirty="0"/>
              <a:t/>
            </a:r>
            <a:br>
              <a:rPr lang="es-ES" sz="2400" b="1" dirty="0"/>
            </a:br>
            <a:r>
              <a:rPr lang="es-ES" sz="2400" b="1" dirty="0" smtClean="0"/>
              <a:t>del  </a:t>
            </a:r>
            <a:r>
              <a:rPr lang="es-ES" sz="2400" b="1" dirty="0"/>
              <a:t>Archivo </a:t>
            </a:r>
            <a:r>
              <a:rPr lang="es-ES" sz="2400" b="1" dirty="0" smtClean="0"/>
              <a:t> para  </a:t>
            </a:r>
            <a:r>
              <a:rPr lang="es-ES" sz="2400" b="1" dirty="0"/>
              <a:t>la </a:t>
            </a:r>
            <a:r>
              <a:rPr lang="es-ES" sz="2400" b="1" dirty="0" smtClean="0"/>
              <a:t> Diputación</a:t>
            </a:r>
            <a:r>
              <a:rPr lang="es-ES" sz="2400" dirty="0"/>
              <a:t/>
            </a:r>
            <a:br>
              <a:rPr lang="es-ES" sz="2400" dirty="0"/>
            </a:br>
            <a:endParaRPr lang="es-ES" sz="2400" dirty="0"/>
          </a:p>
        </p:txBody>
      </p:sp>
      <p:sp>
        <p:nvSpPr>
          <p:cNvPr id="3" name="1 Título"/>
          <p:cNvSpPr txBox="1">
            <a:spLocks/>
          </p:cNvSpPr>
          <p:nvPr/>
        </p:nvSpPr>
        <p:spPr>
          <a:xfrm>
            <a:off x="683568" y="764704"/>
            <a:ext cx="7797552" cy="2520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solidFill>
                  <a:schemeClr val="tx2"/>
                </a:solidFill>
              </a:rPr>
              <a:t>4. Gestión de documentos electrónicos</a:t>
            </a:r>
            <a:endParaRPr lang="es-ES" dirty="0">
              <a:solidFill>
                <a:schemeClr val="tx2"/>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37</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69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2329" y="332656"/>
            <a:ext cx="8280920" cy="648072"/>
          </a:xfrm>
        </p:spPr>
        <p:txBody>
          <a:bodyPr>
            <a:noAutofit/>
          </a:bodyPr>
          <a:lstStyle/>
          <a:p>
            <a:r>
              <a:rPr lang="es-ES" sz="2000" b="1" dirty="0">
                <a:solidFill>
                  <a:schemeClr val="accent1">
                    <a:lumMod val="75000"/>
                  </a:schemeClr>
                </a:solidFill>
              </a:rPr>
              <a:t>P</a:t>
            </a:r>
            <a:r>
              <a:rPr lang="es-ES" sz="2000" b="1" dirty="0" smtClean="0">
                <a:solidFill>
                  <a:schemeClr val="accent1">
                    <a:lumMod val="75000"/>
                  </a:schemeClr>
                </a:solidFill>
              </a:rPr>
              <a:t>ropuesta  de  política  de  </a:t>
            </a:r>
            <a:r>
              <a:rPr lang="es-ES" sz="2000" b="1" dirty="0">
                <a:solidFill>
                  <a:schemeClr val="accent1">
                    <a:lumMod val="75000"/>
                  </a:schemeClr>
                </a:solidFill>
              </a:rPr>
              <a:t>gestión </a:t>
            </a:r>
            <a:r>
              <a:rPr lang="es-ES" sz="2000" b="1" dirty="0" smtClean="0">
                <a:solidFill>
                  <a:schemeClr val="accent1">
                    <a:lumMod val="75000"/>
                  </a:schemeClr>
                </a:solidFill>
              </a:rPr>
              <a:t> de  documentos del  </a:t>
            </a:r>
            <a:r>
              <a:rPr lang="es-ES" sz="2000" b="1" dirty="0">
                <a:solidFill>
                  <a:schemeClr val="accent1">
                    <a:lumMod val="75000"/>
                  </a:schemeClr>
                </a:solidFill>
              </a:rPr>
              <a:t>Archivo </a:t>
            </a:r>
            <a:r>
              <a:rPr lang="es-ES" sz="2000" b="1" dirty="0" smtClean="0">
                <a:solidFill>
                  <a:schemeClr val="accent1">
                    <a:lumMod val="75000"/>
                  </a:schemeClr>
                </a:solidFill>
              </a:rPr>
              <a:t> para  </a:t>
            </a:r>
            <a:r>
              <a:rPr lang="es-ES" sz="2000" b="1" dirty="0">
                <a:solidFill>
                  <a:schemeClr val="accent1">
                    <a:lumMod val="75000"/>
                  </a:schemeClr>
                </a:solidFill>
              </a:rPr>
              <a:t>la </a:t>
            </a:r>
            <a:r>
              <a:rPr lang="es-ES" sz="2000" b="1" dirty="0" smtClean="0">
                <a:solidFill>
                  <a:schemeClr val="accent1">
                    <a:lumMod val="75000"/>
                  </a:schemeClr>
                </a:solidFill>
              </a:rPr>
              <a:t> Diputación</a:t>
            </a:r>
            <a:endParaRPr lang="es-ES" sz="2000" dirty="0">
              <a:solidFill>
                <a:schemeClr val="accent1">
                  <a:lumMod val="75000"/>
                </a:scheme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38</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84"/>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683568" y="1305342"/>
            <a:ext cx="7776864" cy="4708981"/>
          </a:xfrm>
          <a:prstGeom prst="rect">
            <a:avLst/>
          </a:prstGeom>
        </p:spPr>
        <p:txBody>
          <a:bodyPr wrap="square">
            <a:spAutoFit/>
          </a:bodyPr>
          <a:lstStyle/>
          <a:p>
            <a:pPr marL="342900" indent="-342900" algn="just">
              <a:buFontTx/>
              <a:buChar char="-"/>
            </a:pPr>
            <a:r>
              <a:rPr lang="es-ES" sz="2000" dirty="0" smtClean="0"/>
              <a:t>Decreto </a:t>
            </a:r>
            <a:r>
              <a:rPr lang="es-ES" sz="2000" dirty="0"/>
              <a:t>4/2010 que aprobaba el </a:t>
            </a:r>
            <a:r>
              <a:rPr lang="es-ES" sz="2000" b="1" dirty="0"/>
              <a:t>Esquema Nacional de Interoperabilidad </a:t>
            </a:r>
            <a:endParaRPr lang="es-ES" sz="2000" b="1" dirty="0" smtClean="0"/>
          </a:p>
          <a:p>
            <a:endParaRPr lang="es-ES" sz="2000" b="1" dirty="0" smtClean="0"/>
          </a:p>
          <a:p>
            <a:pPr marL="342900" indent="-342900" algn="just">
              <a:buFontTx/>
              <a:buChar char="-"/>
            </a:pPr>
            <a:r>
              <a:rPr lang="es-ES" sz="2000" dirty="0"/>
              <a:t>R</a:t>
            </a:r>
            <a:r>
              <a:rPr lang="es-ES" sz="2000" dirty="0" smtClean="0"/>
              <a:t>esolución </a:t>
            </a:r>
            <a:r>
              <a:rPr lang="es-ES" sz="2000" dirty="0"/>
              <a:t>de la Secretaria de Estado para las Administraciones Públicas de 18 de </a:t>
            </a:r>
            <a:r>
              <a:rPr lang="es-ES" sz="2000" dirty="0" smtClean="0"/>
              <a:t>octubre </a:t>
            </a:r>
            <a:r>
              <a:rPr lang="es-ES" sz="2000" dirty="0"/>
              <a:t>de 2012 como desarrollo del anterior respecto a </a:t>
            </a:r>
            <a:r>
              <a:rPr lang="es-ES" sz="2000" b="1" dirty="0"/>
              <a:t>Política de gestión de documentos</a:t>
            </a:r>
            <a:r>
              <a:rPr lang="es-ES" sz="2000" dirty="0"/>
              <a:t> </a:t>
            </a:r>
            <a:endParaRPr lang="es-ES" sz="2000" dirty="0" smtClean="0"/>
          </a:p>
          <a:p>
            <a:pPr marL="342900" indent="-342900">
              <a:buFontTx/>
              <a:buChar char="-"/>
            </a:pPr>
            <a:endParaRPr lang="es-ES" sz="2000" dirty="0" smtClean="0"/>
          </a:p>
          <a:p>
            <a:endParaRPr lang="es-ES" sz="2000" dirty="0"/>
          </a:p>
          <a:p>
            <a:pPr marL="342900" indent="-342900" algn="just">
              <a:buFontTx/>
              <a:buChar char="-"/>
            </a:pPr>
            <a:r>
              <a:rPr lang="es-ES" sz="2000" dirty="0"/>
              <a:t>L</a:t>
            </a:r>
            <a:r>
              <a:rPr lang="es-ES" sz="2000" dirty="0" smtClean="0"/>
              <a:t>a </a:t>
            </a:r>
            <a:r>
              <a:rPr lang="es-ES" sz="2000" dirty="0"/>
              <a:t>principal vía para la incorporación de criterios </a:t>
            </a:r>
            <a:r>
              <a:rPr lang="es-ES" sz="2000" dirty="0" smtClean="0"/>
              <a:t>archivísticos </a:t>
            </a:r>
            <a:r>
              <a:rPr lang="es-ES" sz="2000" dirty="0"/>
              <a:t>a la administración electrónica desarrollando y especificando aquellos aspectos que la </a:t>
            </a:r>
            <a:r>
              <a:rPr lang="es-ES" sz="2000" b="1" dirty="0"/>
              <a:t>ley de Archivos de Andalucía</a:t>
            </a:r>
            <a:r>
              <a:rPr lang="es-ES" sz="2000" dirty="0"/>
              <a:t> y el </a:t>
            </a:r>
            <a:r>
              <a:rPr lang="es-ES" sz="2000" b="1" dirty="0"/>
              <a:t>Reglamento del servicio de Archivo </a:t>
            </a:r>
            <a:r>
              <a:rPr lang="es-ES" sz="2000" dirty="0"/>
              <a:t>apenas esbozaban. </a:t>
            </a:r>
            <a:endParaRPr lang="es-ES" sz="2000" dirty="0" smtClean="0"/>
          </a:p>
          <a:p>
            <a:pPr algn="just"/>
            <a:endParaRPr lang="es-ES" sz="2000" dirty="0"/>
          </a:p>
          <a:p>
            <a:pPr algn="just"/>
            <a:r>
              <a:rPr lang="es-ES" sz="2000" b="1" dirty="0" smtClean="0"/>
              <a:t>Archivo </a:t>
            </a:r>
            <a:r>
              <a:rPr lang="es-ES" sz="2000" b="1" dirty="0"/>
              <a:t>de la Diputación </a:t>
            </a:r>
            <a:r>
              <a:rPr lang="es-ES" sz="2000" b="1" dirty="0" smtClean="0"/>
              <a:t>presenta </a:t>
            </a:r>
            <a:r>
              <a:rPr lang="es-ES" sz="2000" b="1" dirty="0"/>
              <a:t>un primer borrador </a:t>
            </a:r>
            <a:r>
              <a:rPr lang="es-ES" sz="2000" dirty="0"/>
              <a:t>al grupo de </a:t>
            </a:r>
            <a:r>
              <a:rPr lang="es-ES" sz="2000" dirty="0" smtClean="0"/>
              <a:t>trabajo</a:t>
            </a:r>
            <a:r>
              <a:rPr lang="es-ES" sz="2000" dirty="0"/>
              <a:t>.  </a:t>
            </a:r>
          </a:p>
        </p:txBody>
      </p:sp>
      <p:cxnSp>
        <p:nvCxnSpPr>
          <p:cNvPr id="8" name="7 Conector recto de flecha"/>
          <p:cNvCxnSpPr/>
          <p:nvPr/>
        </p:nvCxnSpPr>
        <p:spPr>
          <a:xfrm>
            <a:off x="4293648" y="3323456"/>
            <a:ext cx="0" cy="364976"/>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39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340768"/>
            <a:ext cx="8373616" cy="4176464"/>
          </a:xfrm>
        </p:spPr>
        <p:txBody>
          <a:bodyPr>
            <a:normAutofit/>
          </a:bodyPr>
          <a:lstStyle/>
          <a:p>
            <a:r>
              <a:rPr lang="es-ES" b="1" dirty="0">
                <a:solidFill>
                  <a:schemeClr val="accent1">
                    <a:lumMod val="75000"/>
                  </a:schemeClr>
                </a:solidFill>
              </a:rPr>
              <a:t>4</a:t>
            </a:r>
            <a:r>
              <a:rPr lang="es-ES" b="1" dirty="0" smtClean="0">
                <a:solidFill>
                  <a:schemeClr val="accent1">
                    <a:lumMod val="75000"/>
                  </a:schemeClr>
                </a:solidFill>
              </a:rPr>
              <a:t>.1   El  carácter  transversal  de  </a:t>
            </a:r>
            <a:r>
              <a:rPr lang="es-ES" b="1" dirty="0">
                <a:solidFill>
                  <a:schemeClr val="accent1">
                    <a:lumMod val="75000"/>
                  </a:schemeClr>
                </a:solidFill>
              </a:rPr>
              <a:t>la </a:t>
            </a:r>
            <a:r>
              <a:rPr lang="es-ES" b="1" dirty="0" smtClean="0">
                <a:solidFill>
                  <a:schemeClr val="accent1">
                    <a:lumMod val="75000"/>
                  </a:schemeClr>
                </a:solidFill>
              </a:rPr>
              <a:t>gestión  </a:t>
            </a:r>
            <a:r>
              <a:rPr lang="es-ES" b="1" dirty="0">
                <a:solidFill>
                  <a:schemeClr val="accent1">
                    <a:lumMod val="75000"/>
                  </a:schemeClr>
                </a:solidFill>
              </a:rPr>
              <a:t>de </a:t>
            </a:r>
            <a:r>
              <a:rPr lang="es-ES" b="1" dirty="0" smtClean="0">
                <a:solidFill>
                  <a:schemeClr val="accent1">
                    <a:lumMod val="75000"/>
                  </a:schemeClr>
                </a:solidFill>
              </a:rPr>
              <a:t> documentos</a:t>
            </a:r>
            <a:br>
              <a:rPr lang="es-ES" b="1" dirty="0" smtClean="0">
                <a:solidFill>
                  <a:schemeClr val="accent1">
                    <a:lumMod val="75000"/>
                  </a:schemeClr>
                </a:solidFill>
              </a:rPr>
            </a:br>
            <a:r>
              <a:rPr lang="es-ES" b="1" dirty="0">
                <a:solidFill>
                  <a:schemeClr val="accent1">
                    <a:lumMod val="75000"/>
                  </a:schemeClr>
                </a:solidFill>
              </a:rPr>
              <a:t/>
            </a:r>
            <a:br>
              <a:rPr lang="es-ES" b="1" dirty="0">
                <a:solidFill>
                  <a:schemeClr val="accent1">
                    <a:lumMod val="75000"/>
                  </a:schemeClr>
                </a:solidFill>
              </a:rPr>
            </a:br>
            <a:r>
              <a:rPr lang="es-ES" sz="3600" b="1" dirty="0" smtClean="0">
                <a:solidFill>
                  <a:schemeClr val="accent1">
                    <a:lumMod val="75000"/>
                  </a:schemeClr>
                </a:solidFill>
              </a:rPr>
              <a:t>Responsabilidades  </a:t>
            </a:r>
            <a:r>
              <a:rPr lang="es-ES" sz="3600" b="1" dirty="0">
                <a:solidFill>
                  <a:schemeClr val="accent1">
                    <a:lumMod val="75000"/>
                  </a:schemeClr>
                </a:solidFill>
              </a:rPr>
              <a:t>GDE</a:t>
            </a:r>
            <a:r>
              <a:rPr lang="es-ES" dirty="0"/>
              <a:t/>
            </a:r>
            <a:br>
              <a:rPr lang="es-ES" dirty="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39</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942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a:t>
            </a:fld>
            <a:endParaRPr lang="es-ES" dirty="0">
              <a:solidFill>
                <a:schemeClr val="tx1"/>
              </a:solidFill>
            </a:endParaRPr>
          </a:p>
        </p:txBody>
      </p:sp>
      <p:sp>
        <p:nvSpPr>
          <p:cNvPr id="3" name="2 Rectángulo"/>
          <p:cNvSpPr/>
          <p:nvPr/>
        </p:nvSpPr>
        <p:spPr>
          <a:xfrm>
            <a:off x="395536" y="1484784"/>
            <a:ext cx="8640960" cy="5262979"/>
          </a:xfrm>
          <a:prstGeom prst="rect">
            <a:avLst/>
          </a:prstGeom>
        </p:spPr>
        <p:txBody>
          <a:bodyPr wrap="square">
            <a:spAutoFit/>
          </a:bodyPr>
          <a:lstStyle/>
          <a:p>
            <a:pPr algn="just"/>
            <a:r>
              <a:rPr lang="es-ES" sz="2400" dirty="0" smtClean="0"/>
              <a:t>- Las </a:t>
            </a:r>
            <a:r>
              <a:rPr lang="es-ES" sz="2400" dirty="0"/>
              <a:t>prioridades se centran en el ámbito de </a:t>
            </a:r>
            <a:r>
              <a:rPr lang="es-ES" sz="2400" dirty="0" smtClean="0"/>
              <a:t>la </a:t>
            </a:r>
            <a:r>
              <a:rPr lang="es-ES" sz="2400" b="1" dirty="0" smtClean="0"/>
              <a:t>administración de recursos</a:t>
            </a:r>
          </a:p>
          <a:p>
            <a:endParaRPr lang="es-ES" sz="2400" dirty="0"/>
          </a:p>
          <a:p>
            <a:pPr algn="just"/>
            <a:r>
              <a:rPr lang="es-ES" sz="2400" dirty="0" smtClean="0"/>
              <a:t>	- Contabilidad</a:t>
            </a:r>
            <a:r>
              <a:rPr lang="es-ES" sz="2400" dirty="0"/>
              <a:t>, </a:t>
            </a:r>
            <a:r>
              <a:rPr lang="es-ES" sz="2400" dirty="0" smtClean="0"/>
              <a:t>Tributaria-Recaudación</a:t>
            </a:r>
            <a:r>
              <a:rPr lang="es-ES" sz="2400" dirty="0"/>
              <a:t>, </a:t>
            </a:r>
            <a:r>
              <a:rPr lang="es-ES" sz="2400" dirty="0" smtClean="0"/>
              <a:t>Registro de 		personal- nóminas</a:t>
            </a:r>
          </a:p>
          <a:p>
            <a:endParaRPr lang="es-ES" sz="2400" dirty="0" smtClean="0"/>
          </a:p>
          <a:p>
            <a:endParaRPr lang="es-ES" sz="2400" dirty="0" smtClean="0"/>
          </a:p>
          <a:p>
            <a:pPr algn="just"/>
            <a:r>
              <a:rPr lang="es-ES" sz="2400" dirty="0" smtClean="0"/>
              <a:t>- Una </a:t>
            </a:r>
            <a:r>
              <a:rPr lang="es-ES" sz="2400" dirty="0"/>
              <a:t>primera incursión en las de </a:t>
            </a:r>
            <a:r>
              <a:rPr lang="es-ES" sz="2400" b="1" dirty="0"/>
              <a:t>administración de servicios </a:t>
            </a:r>
            <a:r>
              <a:rPr lang="es-ES" sz="2400" b="1" dirty="0" smtClean="0"/>
              <a:t> </a:t>
            </a:r>
            <a:r>
              <a:rPr lang="es-ES" sz="2400" dirty="0" smtClean="0"/>
              <a:t>(</a:t>
            </a:r>
            <a:r>
              <a:rPr lang="es-ES" sz="2400" dirty="0"/>
              <a:t>permisos de obras en carreteras</a:t>
            </a:r>
            <a:r>
              <a:rPr lang="es-ES" sz="2400" dirty="0" smtClean="0"/>
              <a:t>)</a:t>
            </a:r>
          </a:p>
          <a:p>
            <a:endParaRPr lang="es-ES" sz="2400" dirty="0" smtClean="0"/>
          </a:p>
          <a:p>
            <a:endParaRPr lang="es-ES" sz="2400" dirty="0" smtClean="0"/>
          </a:p>
          <a:p>
            <a:pPr algn="just"/>
            <a:r>
              <a:rPr lang="es-ES" sz="2400" dirty="0" smtClean="0"/>
              <a:t>- A </a:t>
            </a:r>
            <a:r>
              <a:rPr lang="es-ES" sz="2400" dirty="0"/>
              <a:t>principios del milenio </a:t>
            </a:r>
            <a:r>
              <a:rPr lang="es-ES" sz="2400" dirty="0" smtClean="0"/>
              <a:t>se dispone de </a:t>
            </a:r>
            <a:r>
              <a:rPr lang="es-ES" sz="2400" dirty="0"/>
              <a:t>aplicaciones plenamente operativas y en uso </a:t>
            </a:r>
            <a:r>
              <a:rPr lang="es-ES" sz="2400" dirty="0" smtClean="0"/>
              <a:t>por las unidades administrativas para </a:t>
            </a:r>
            <a:r>
              <a:rPr lang="es-ES" sz="2400" dirty="0" smtClean="0"/>
              <a:t>estos objetivos. </a:t>
            </a:r>
            <a:endParaRPr lang="es-ES" sz="24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28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313102"/>
            <a:ext cx="5544616" cy="504056"/>
          </a:xfrm>
        </p:spPr>
        <p:txBody>
          <a:bodyPr>
            <a:normAutofit fontScale="90000"/>
          </a:bodyPr>
          <a:lstStyle/>
          <a:p>
            <a:r>
              <a:rPr lang="es-ES" sz="3600" b="1" dirty="0" smtClean="0">
                <a:solidFill>
                  <a:schemeClr val="accent1">
                    <a:lumMod val="75000"/>
                  </a:schemeClr>
                </a:solidFill>
              </a:rPr>
              <a:t>Responsabilidades  GDE</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40</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9" y="12193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683568" y="1340768"/>
            <a:ext cx="8136903" cy="5355312"/>
          </a:xfrm>
          <a:prstGeom prst="rect">
            <a:avLst/>
          </a:prstGeom>
        </p:spPr>
        <p:txBody>
          <a:bodyPr wrap="square">
            <a:spAutoFit/>
          </a:bodyPr>
          <a:lstStyle/>
          <a:p>
            <a:r>
              <a:rPr lang="es-ES" b="1" dirty="0"/>
              <a:t>Uno de los principales aspectos del enfoque archivístico </a:t>
            </a:r>
            <a:r>
              <a:rPr lang="es-ES" dirty="0"/>
              <a:t>que pretende aportar  el Archivo de la Diputación de Sevilla es el de la </a:t>
            </a:r>
            <a:r>
              <a:rPr lang="es-ES" b="1" dirty="0"/>
              <a:t>dimensión institucional transversal y compartida de la gestión de documentos</a:t>
            </a:r>
            <a:r>
              <a:rPr lang="es-ES" dirty="0"/>
              <a:t>, </a:t>
            </a:r>
            <a:endParaRPr lang="es-ES" dirty="0" smtClean="0"/>
          </a:p>
          <a:p>
            <a:endParaRPr lang="es-ES" dirty="0"/>
          </a:p>
          <a:p>
            <a:r>
              <a:rPr lang="es-ES" dirty="0" smtClean="0"/>
              <a:t>Según el carácter </a:t>
            </a:r>
            <a:r>
              <a:rPr lang="es-ES" dirty="0"/>
              <a:t>transversal, común e integrado de la gestión documental recogido en el artículo 56,2 de la </a:t>
            </a:r>
            <a:r>
              <a:rPr lang="es-ES" b="1" dirty="0"/>
              <a:t>Ley 7/2011 DAPDA </a:t>
            </a:r>
            <a:r>
              <a:rPr lang="es-ES" dirty="0" smtClean="0"/>
              <a:t>al declararla como </a:t>
            </a:r>
            <a:r>
              <a:rPr lang="es-ES" dirty="0"/>
              <a:t>actividad común e integrada en la gestión administrativa en la Junta de Andalucía con la necesaria participación en ella de </a:t>
            </a:r>
            <a:r>
              <a:rPr lang="es-ES" b="1" dirty="0"/>
              <a:t>todas las personas responsables de la gestión administrativa y de la custodia de los documentos </a:t>
            </a:r>
            <a:r>
              <a:rPr lang="es-ES" dirty="0"/>
              <a:t>de titularidad pública. </a:t>
            </a:r>
            <a:endParaRPr lang="es-ES" dirty="0" smtClean="0"/>
          </a:p>
          <a:p>
            <a:endParaRPr lang="es-ES" dirty="0"/>
          </a:p>
          <a:p>
            <a:r>
              <a:rPr lang="es-ES" dirty="0" smtClean="0"/>
              <a:t>Características reflejadas en </a:t>
            </a:r>
            <a:r>
              <a:rPr lang="es-ES" dirty="0"/>
              <a:t>la </a:t>
            </a:r>
            <a:r>
              <a:rPr lang="es-ES" b="1" dirty="0"/>
              <a:t>NTI </a:t>
            </a:r>
            <a:r>
              <a:rPr lang="es-ES" b="1" dirty="0" smtClean="0"/>
              <a:t>PGDE </a:t>
            </a:r>
            <a:endParaRPr lang="es-ES" dirty="0"/>
          </a:p>
          <a:p>
            <a:endParaRPr lang="es-ES" dirty="0" smtClean="0"/>
          </a:p>
          <a:p>
            <a:r>
              <a:rPr lang="es-ES" b="1" dirty="0"/>
              <a:t>P</a:t>
            </a:r>
            <a:r>
              <a:rPr lang="es-ES" b="1" dirty="0" smtClean="0"/>
              <a:t>ropuesta  </a:t>
            </a:r>
            <a:r>
              <a:rPr lang="es-ES" b="1" dirty="0"/>
              <a:t>del Archivo de la Diputación de </a:t>
            </a:r>
            <a:r>
              <a:rPr lang="es-ES" b="1" dirty="0" smtClean="0"/>
              <a:t>Sevilla</a:t>
            </a:r>
            <a:r>
              <a:rPr lang="es-ES" dirty="0" smtClean="0"/>
              <a:t>: Atribuciones transversales en: </a:t>
            </a:r>
          </a:p>
          <a:p>
            <a:endParaRPr lang="es-ES" dirty="0" smtClean="0"/>
          </a:p>
          <a:p>
            <a:pPr marL="285750" indent="-285750">
              <a:buFontTx/>
              <a:buChar char="-"/>
            </a:pPr>
            <a:r>
              <a:rPr lang="es-ES" dirty="0" smtClean="0"/>
              <a:t>Planificación</a:t>
            </a:r>
            <a:r>
              <a:rPr lang="es-ES" dirty="0"/>
              <a:t>, implantación y administración del programa de tratamiento de documentos electrónicos </a:t>
            </a:r>
          </a:p>
          <a:p>
            <a:pPr marL="285750" indent="-285750">
              <a:buFontTx/>
              <a:buChar char="-"/>
            </a:pPr>
            <a:r>
              <a:rPr lang="es-ES" dirty="0"/>
              <a:t>D</a:t>
            </a:r>
            <a:r>
              <a:rPr lang="es-ES" dirty="0" smtClean="0"/>
              <a:t>iseño</a:t>
            </a:r>
            <a:r>
              <a:rPr lang="es-ES" dirty="0"/>
              <a:t>, implementación y actualización de los sistemas de gestión y conservación </a:t>
            </a:r>
            <a:r>
              <a:rPr lang="es-ES" dirty="0" smtClean="0"/>
              <a:t>documental</a:t>
            </a:r>
          </a:p>
          <a:p>
            <a:pPr marL="285750" indent="-285750">
              <a:buFontTx/>
              <a:buChar char="-"/>
            </a:pPr>
            <a:r>
              <a:rPr lang="es-ES" dirty="0"/>
              <a:t>E</a:t>
            </a:r>
            <a:r>
              <a:rPr lang="es-ES" dirty="0" smtClean="0"/>
              <a:t>jecución de procesos y acciones de gestión documental</a:t>
            </a:r>
            <a:endParaRPr lang="es-ES" dirty="0"/>
          </a:p>
        </p:txBody>
      </p:sp>
    </p:spTree>
    <p:extLst>
      <p:ext uri="{BB962C8B-B14F-4D97-AF65-F5344CB8AC3E}">
        <p14:creationId xmlns:p14="http://schemas.microsoft.com/office/powerpoint/2010/main" val="2834485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332656"/>
            <a:ext cx="5544616" cy="504056"/>
          </a:xfrm>
        </p:spPr>
        <p:txBody>
          <a:bodyPr>
            <a:normAutofit fontScale="90000"/>
          </a:bodyPr>
          <a:lstStyle/>
          <a:p>
            <a:r>
              <a:rPr lang="es-ES" sz="3600" b="1" dirty="0" smtClean="0">
                <a:solidFill>
                  <a:schemeClr val="accent1">
                    <a:lumMod val="75000"/>
                  </a:schemeClr>
                </a:solidFill>
              </a:rPr>
              <a:t>Responsabilidades  GDE</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41</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352642" y="1628800"/>
            <a:ext cx="8280920" cy="1015663"/>
          </a:xfrm>
          <a:prstGeom prst="rect">
            <a:avLst/>
          </a:prstGeom>
        </p:spPr>
        <p:txBody>
          <a:bodyPr wrap="square">
            <a:spAutoFit/>
          </a:bodyPr>
          <a:lstStyle/>
          <a:p>
            <a:r>
              <a:rPr lang="es-ES" sz="2000" dirty="0" smtClean="0"/>
              <a:t>1</a:t>
            </a:r>
            <a:r>
              <a:rPr lang="es-ES" sz="2000" b="1" dirty="0" smtClean="0"/>
              <a:t>) Planificación</a:t>
            </a:r>
            <a:r>
              <a:rPr lang="es-ES" sz="2000" b="1" dirty="0"/>
              <a:t>, implantación y administración del programa de tratamiento de documentos electrónicos </a:t>
            </a:r>
            <a:r>
              <a:rPr lang="es-ES" sz="2000" b="1" dirty="0" smtClean="0"/>
              <a:t>/</a:t>
            </a:r>
            <a:r>
              <a:rPr lang="es-ES" sz="2000" b="1" dirty="0"/>
              <a:t>D</a:t>
            </a:r>
            <a:r>
              <a:rPr lang="es-ES" sz="2000" b="1" dirty="0" smtClean="0"/>
              <a:t>iseño</a:t>
            </a:r>
            <a:r>
              <a:rPr lang="es-ES" sz="2000" b="1" dirty="0"/>
              <a:t>, implementación y actualización de los sistemas de gestión y conservación documental:</a:t>
            </a:r>
          </a:p>
        </p:txBody>
      </p:sp>
      <p:sp>
        <p:nvSpPr>
          <p:cNvPr id="6" name="5 Rectángulo"/>
          <p:cNvSpPr/>
          <p:nvPr/>
        </p:nvSpPr>
        <p:spPr>
          <a:xfrm>
            <a:off x="1043608" y="3068960"/>
            <a:ext cx="7268569" cy="1938992"/>
          </a:xfrm>
          <a:prstGeom prst="rect">
            <a:avLst/>
          </a:prstGeom>
        </p:spPr>
        <p:txBody>
          <a:bodyPr wrap="square">
            <a:spAutoFit/>
          </a:bodyPr>
          <a:lstStyle/>
          <a:p>
            <a:r>
              <a:rPr lang="de-DE" sz="2000" dirty="0"/>
              <a:t>• Comisión de Coordinación </a:t>
            </a:r>
            <a:r>
              <a:rPr lang="de-DE" sz="2000" dirty="0" smtClean="0"/>
              <a:t>Documental</a:t>
            </a:r>
            <a:endParaRPr lang="de-DE" sz="2000" dirty="0"/>
          </a:p>
          <a:p>
            <a:r>
              <a:rPr lang="de-DE" sz="2000" dirty="0" smtClean="0"/>
              <a:t>• </a:t>
            </a:r>
            <a:r>
              <a:rPr lang="de-DE" sz="2000" dirty="0"/>
              <a:t>Servicio de </a:t>
            </a:r>
            <a:r>
              <a:rPr lang="de-DE" sz="2000" dirty="0" smtClean="0"/>
              <a:t>Archivo</a:t>
            </a:r>
            <a:endParaRPr lang="es-ES" sz="2000" dirty="0"/>
          </a:p>
          <a:p>
            <a:r>
              <a:rPr lang="de-DE" sz="2000" dirty="0" smtClean="0"/>
              <a:t>• </a:t>
            </a:r>
            <a:r>
              <a:rPr lang="de-DE" sz="2000" dirty="0"/>
              <a:t>Secretaría </a:t>
            </a:r>
            <a:r>
              <a:rPr lang="de-DE" sz="2000" dirty="0" smtClean="0"/>
              <a:t>General</a:t>
            </a:r>
            <a:endParaRPr lang="de-DE" sz="2000" dirty="0"/>
          </a:p>
          <a:p>
            <a:r>
              <a:rPr lang="de-DE" sz="2000" dirty="0" smtClean="0"/>
              <a:t>• INPRO</a:t>
            </a:r>
            <a:endParaRPr lang="de-DE" sz="2000" dirty="0"/>
          </a:p>
          <a:p>
            <a:r>
              <a:rPr lang="de-DE" sz="2000" dirty="0" smtClean="0"/>
              <a:t>• </a:t>
            </a:r>
            <a:r>
              <a:rPr lang="de-DE" sz="2000" dirty="0"/>
              <a:t>Equipo técnico de coordinación para la implantación de la </a:t>
            </a:r>
            <a:endParaRPr lang="de-DE" sz="2000" dirty="0" smtClean="0"/>
          </a:p>
          <a:p>
            <a:r>
              <a:rPr lang="de-DE" sz="2000" dirty="0"/>
              <a:t> </a:t>
            </a:r>
            <a:r>
              <a:rPr lang="de-DE" sz="2000" dirty="0" smtClean="0"/>
              <a:t>  Administración Electrónica  </a:t>
            </a:r>
            <a:endParaRPr lang="es-ES" sz="2000" dirty="0"/>
          </a:p>
        </p:txBody>
      </p:sp>
    </p:spTree>
    <p:extLst>
      <p:ext uri="{BB962C8B-B14F-4D97-AF65-F5344CB8AC3E}">
        <p14:creationId xmlns:p14="http://schemas.microsoft.com/office/powerpoint/2010/main" val="3352149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332656"/>
            <a:ext cx="5544616" cy="504056"/>
          </a:xfrm>
        </p:spPr>
        <p:txBody>
          <a:bodyPr>
            <a:normAutofit fontScale="90000"/>
          </a:bodyPr>
          <a:lstStyle/>
          <a:p>
            <a:r>
              <a:rPr lang="es-ES" sz="3600" b="1" dirty="0" smtClean="0">
                <a:solidFill>
                  <a:schemeClr val="accent1">
                    <a:lumMod val="75000"/>
                  </a:schemeClr>
                </a:solidFill>
              </a:rPr>
              <a:t>Responsabilidades  GDE</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42</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7544" y="1196752"/>
            <a:ext cx="7704856" cy="4708981"/>
          </a:xfrm>
          <a:prstGeom prst="rect">
            <a:avLst/>
          </a:prstGeom>
        </p:spPr>
        <p:txBody>
          <a:bodyPr wrap="square">
            <a:spAutoFit/>
          </a:bodyPr>
          <a:lstStyle/>
          <a:p>
            <a:r>
              <a:rPr lang="de-DE" sz="2000" b="1" dirty="0" smtClean="0"/>
              <a:t>        2) Agentes </a:t>
            </a:r>
            <a:r>
              <a:rPr lang="de-DE" sz="2000" b="1" dirty="0"/>
              <a:t>ejecutores de la GDE:</a:t>
            </a:r>
            <a:endParaRPr lang="es-ES" sz="2000" b="1" dirty="0"/>
          </a:p>
          <a:p>
            <a:r>
              <a:rPr lang="de-DE" sz="2000" dirty="0"/>
              <a:t> </a:t>
            </a:r>
            <a:endParaRPr lang="es-ES" sz="2000" dirty="0"/>
          </a:p>
          <a:p>
            <a:pPr algn="just"/>
            <a:r>
              <a:rPr lang="de-DE" sz="2000" dirty="0"/>
              <a:t>	</a:t>
            </a:r>
            <a:r>
              <a:rPr lang="de-DE" sz="2000" dirty="0" smtClean="0"/>
              <a:t>a</a:t>
            </a:r>
            <a:r>
              <a:rPr lang="de-DE" sz="2000" dirty="0"/>
              <a:t>) Personal implicado en tareas de tratamiento de documentos, </a:t>
            </a:r>
            <a:r>
              <a:rPr lang="de-DE" sz="2000" dirty="0" smtClean="0"/>
              <a:t>	es </a:t>
            </a:r>
            <a:r>
              <a:rPr lang="de-DE" sz="2000" dirty="0"/>
              <a:t>decir, personal cuya </a:t>
            </a:r>
            <a:r>
              <a:rPr lang="de-DE" sz="2000" u="sng" dirty="0"/>
              <a:t>actividad administrativa </a:t>
            </a:r>
            <a:r>
              <a:rPr lang="de-DE" sz="2000" dirty="0"/>
              <a:t>diaria conlleva </a:t>
            </a:r>
            <a:r>
              <a:rPr lang="de-DE" sz="2000" dirty="0" smtClean="0"/>
              <a:t>	la </a:t>
            </a:r>
            <a:r>
              <a:rPr lang="de-DE" sz="2000" dirty="0"/>
              <a:t>creación, recepción y mantenimieto de  documentos.</a:t>
            </a:r>
            <a:endParaRPr lang="es-ES" sz="2000" dirty="0"/>
          </a:p>
          <a:p>
            <a:r>
              <a:rPr lang="de-DE" sz="2000" dirty="0"/>
              <a:t> </a:t>
            </a:r>
            <a:endParaRPr lang="es-ES" sz="2000" dirty="0"/>
          </a:p>
          <a:p>
            <a:pPr algn="just"/>
            <a:r>
              <a:rPr lang="de-DE" sz="2000" dirty="0" smtClean="0"/>
              <a:t>	b</a:t>
            </a:r>
            <a:r>
              <a:rPr lang="de-DE" sz="2000" dirty="0"/>
              <a:t>) Personal implicado en tareas de gestión documental </a:t>
            </a:r>
            <a:r>
              <a:rPr lang="de-DE" sz="2000" dirty="0" smtClean="0"/>
              <a:t>	archivística</a:t>
            </a:r>
            <a:endParaRPr lang="es-ES" sz="2000" dirty="0"/>
          </a:p>
          <a:p>
            <a:r>
              <a:rPr lang="de-DE" sz="2000" dirty="0"/>
              <a:t> </a:t>
            </a:r>
            <a:endParaRPr lang="es-ES" sz="2000" dirty="0"/>
          </a:p>
          <a:p>
            <a:r>
              <a:rPr lang="de-DE" sz="2000" dirty="0"/>
              <a:t>		- </a:t>
            </a:r>
            <a:r>
              <a:rPr lang="de-DE" sz="2000" u="sng" dirty="0"/>
              <a:t>Archiveros</a:t>
            </a:r>
            <a:endParaRPr lang="es-ES" sz="2000" u="sng" dirty="0"/>
          </a:p>
          <a:p>
            <a:r>
              <a:rPr lang="de-DE" sz="2000" dirty="0"/>
              <a:t>		- </a:t>
            </a:r>
            <a:r>
              <a:rPr lang="de-DE" sz="2000" u="sng" dirty="0"/>
              <a:t>Ayudantes de Archivo</a:t>
            </a:r>
            <a:endParaRPr lang="es-ES" sz="2000" u="sng" dirty="0"/>
          </a:p>
          <a:p>
            <a:r>
              <a:rPr lang="de-DE" sz="2000" dirty="0"/>
              <a:t> </a:t>
            </a:r>
            <a:endParaRPr lang="es-ES" sz="2000" dirty="0"/>
          </a:p>
          <a:p>
            <a:pPr algn="just"/>
            <a:r>
              <a:rPr lang="de-DE" sz="2000" dirty="0" smtClean="0"/>
              <a:t>	c</a:t>
            </a:r>
            <a:r>
              <a:rPr lang="de-DE" sz="2000" dirty="0"/>
              <a:t>) Personal </a:t>
            </a:r>
            <a:r>
              <a:rPr lang="de-DE" sz="2000" u="sng" dirty="0"/>
              <a:t>especialista en TIC </a:t>
            </a:r>
            <a:r>
              <a:rPr lang="de-DE" sz="2000" dirty="0"/>
              <a:t>implicado en el desarrollo y </a:t>
            </a:r>
            <a:r>
              <a:rPr lang="de-DE" sz="2000" dirty="0" smtClean="0"/>
              <a:t>	mantenimiento </a:t>
            </a:r>
            <a:r>
              <a:rPr lang="de-DE" sz="2000" dirty="0"/>
              <a:t>de sistemas</a:t>
            </a:r>
            <a:endParaRPr lang="es-ES" sz="2000" dirty="0"/>
          </a:p>
          <a:p>
            <a:r>
              <a:rPr lang="de-DE" sz="2000" dirty="0"/>
              <a:t> </a:t>
            </a:r>
            <a:endParaRPr lang="es-ES" sz="2000" dirty="0"/>
          </a:p>
        </p:txBody>
      </p:sp>
    </p:spTree>
    <p:extLst>
      <p:ext uri="{BB962C8B-B14F-4D97-AF65-F5344CB8AC3E}">
        <p14:creationId xmlns:p14="http://schemas.microsoft.com/office/powerpoint/2010/main" val="3331481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332656"/>
            <a:ext cx="5544616" cy="504056"/>
          </a:xfrm>
        </p:spPr>
        <p:txBody>
          <a:bodyPr>
            <a:normAutofit fontScale="90000"/>
          </a:bodyPr>
          <a:lstStyle/>
          <a:p>
            <a:r>
              <a:rPr lang="es-ES" sz="3600" b="1" dirty="0" smtClean="0">
                <a:solidFill>
                  <a:schemeClr val="accent1">
                    <a:lumMod val="75000"/>
                  </a:schemeClr>
                </a:solidFill>
              </a:rPr>
              <a:t>Responsabilidades  GDE</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43</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77299" y="2060848"/>
            <a:ext cx="7704856" cy="1938992"/>
          </a:xfrm>
          <a:prstGeom prst="rect">
            <a:avLst/>
          </a:prstGeom>
        </p:spPr>
        <p:txBody>
          <a:bodyPr wrap="square">
            <a:spAutoFit/>
          </a:bodyPr>
          <a:lstStyle/>
          <a:p>
            <a:r>
              <a:rPr lang="de-DE" sz="2000" b="1" dirty="0"/>
              <a:t>3) Formación de usuarios en materia de gestión de documentos: </a:t>
            </a:r>
            <a:endParaRPr lang="es-ES" sz="2000" b="1" dirty="0"/>
          </a:p>
          <a:p>
            <a:endParaRPr lang="es-ES" sz="2000" dirty="0" smtClean="0"/>
          </a:p>
          <a:p>
            <a:endParaRPr lang="es-ES" sz="2000" dirty="0"/>
          </a:p>
          <a:p>
            <a:r>
              <a:rPr lang="de-DE" sz="2000" dirty="0" smtClean="0"/>
              <a:t>	- </a:t>
            </a:r>
            <a:r>
              <a:rPr lang="de-DE" sz="2000" dirty="0"/>
              <a:t>Profesionales de la gestión de archivos y documentos, </a:t>
            </a:r>
            <a:r>
              <a:rPr lang="de-DE" sz="2000" dirty="0" smtClean="0"/>
              <a:t>	secretario </a:t>
            </a:r>
            <a:r>
              <a:rPr lang="de-DE" sz="2000" dirty="0"/>
              <a:t>general y Servicio de Formación</a:t>
            </a:r>
            <a:endParaRPr lang="es-ES" sz="2000" dirty="0"/>
          </a:p>
          <a:p>
            <a:r>
              <a:rPr lang="de-DE" sz="2000" dirty="0"/>
              <a:t> </a:t>
            </a:r>
            <a:endParaRPr lang="es-ES" sz="2000" dirty="0"/>
          </a:p>
        </p:txBody>
      </p:sp>
    </p:spTree>
    <p:extLst>
      <p:ext uri="{BB962C8B-B14F-4D97-AF65-F5344CB8AC3E}">
        <p14:creationId xmlns:p14="http://schemas.microsoft.com/office/powerpoint/2010/main" val="3075255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556792"/>
            <a:ext cx="8229600" cy="2866330"/>
          </a:xfrm>
        </p:spPr>
        <p:txBody>
          <a:bodyPr>
            <a:normAutofit/>
          </a:bodyPr>
          <a:lstStyle/>
          <a:p>
            <a:r>
              <a:rPr lang="de-DE" b="1" dirty="0">
                <a:solidFill>
                  <a:schemeClr val="accent1">
                    <a:lumMod val="75000"/>
                  </a:schemeClr>
                </a:solidFill>
              </a:rPr>
              <a:t>4</a:t>
            </a:r>
            <a:r>
              <a:rPr lang="de-DE" b="1" dirty="0" smtClean="0">
                <a:solidFill>
                  <a:schemeClr val="accent1">
                    <a:lumMod val="75000"/>
                  </a:schemeClr>
                </a:solidFill>
              </a:rPr>
              <a:t>.2   Gestión  integral  </a:t>
            </a:r>
            <a:r>
              <a:rPr lang="de-DE" b="1" dirty="0">
                <a:solidFill>
                  <a:schemeClr val="accent1">
                    <a:lumMod val="75000"/>
                  </a:schemeClr>
                </a:solidFill>
              </a:rPr>
              <a:t>de documentos electrónicos:</a:t>
            </a:r>
            <a:r>
              <a:rPr lang="es-ES" dirty="0">
                <a:solidFill>
                  <a:schemeClr val="accent1">
                    <a:lumMod val="75000"/>
                  </a:schemeClr>
                </a:solidFill>
              </a:rPr>
              <a:t/>
            </a:r>
            <a:br>
              <a:rPr lang="es-ES" dirty="0">
                <a:solidFill>
                  <a:schemeClr val="accent1">
                    <a:lumMod val="75000"/>
                  </a:schemeClr>
                </a:solidFill>
              </a:rPr>
            </a:br>
            <a:endParaRPr lang="es-ES"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44</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1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24287"/>
            <a:ext cx="6048672" cy="504056"/>
          </a:xfrm>
        </p:spPr>
        <p:txBody>
          <a:bodyPr>
            <a:normAutofit/>
          </a:bodyPr>
          <a:lstStyle/>
          <a:p>
            <a:r>
              <a:rPr lang="de-DE" sz="2000" b="1" dirty="0">
                <a:solidFill>
                  <a:schemeClr val="accent1">
                    <a:lumMod val="75000"/>
                  </a:schemeClr>
                </a:solidFill>
              </a:rPr>
              <a:t>4</a:t>
            </a:r>
            <a:r>
              <a:rPr lang="de-DE" sz="2000" b="1" dirty="0" smtClean="0">
                <a:solidFill>
                  <a:schemeClr val="accent1">
                    <a:lumMod val="75000"/>
                  </a:schemeClr>
                </a:solidFill>
              </a:rPr>
              <a:t>.2   Gestión  integral  </a:t>
            </a:r>
            <a:r>
              <a:rPr lang="de-DE" sz="2000" b="1" dirty="0">
                <a:solidFill>
                  <a:schemeClr val="accent1">
                    <a:lumMod val="75000"/>
                  </a:schemeClr>
                </a:solidFill>
              </a:rPr>
              <a:t>de documentos electrónicos</a:t>
            </a:r>
            <a:r>
              <a:rPr lang="de-DE" sz="2000" b="1" dirty="0" smtClean="0">
                <a:solidFill>
                  <a:schemeClr val="accent1">
                    <a:lumMod val="75000"/>
                  </a:schemeClr>
                </a:solidFill>
              </a:rPr>
              <a:t>:</a:t>
            </a:r>
            <a:endParaRPr lang="es-ES" sz="2000"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45</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9808" y="1628800"/>
            <a:ext cx="8136904" cy="4401205"/>
          </a:xfrm>
          <a:prstGeom prst="rect">
            <a:avLst/>
          </a:prstGeom>
        </p:spPr>
        <p:txBody>
          <a:bodyPr wrap="square">
            <a:spAutoFit/>
          </a:bodyPr>
          <a:lstStyle/>
          <a:p>
            <a:pPr algn="just"/>
            <a:r>
              <a:rPr lang="de-DE" sz="2000" dirty="0" smtClean="0"/>
              <a:t>- El </a:t>
            </a:r>
            <a:r>
              <a:rPr lang="de-DE" sz="2000" dirty="0"/>
              <a:t>enfoque archivístico está presente  en todos los momentos y etapas de la vida de los </a:t>
            </a:r>
            <a:r>
              <a:rPr lang="de-DE" sz="2000" dirty="0" smtClean="0"/>
              <a:t>documentos</a:t>
            </a:r>
          </a:p>
          <a:p>
            <a:endParaRPr lang="de-DE" sz="2000" dirty="0"/>
          </a:p>
          <a:p>
            <a:pPr algn="just"/>
            <a:r>
              <a:rPr lang="de-DE" sz="2000" dirty="0" smtClean="0"/>
              <a:t>- El </a:t>
            </a:r>
            <a:r>
              <a:rPr lang="de-DE" sz="2000" dirty="0"/>
              <a:t>sistema de gestión de documentos único de la Diputación de Sevilla aplicará los procesos de gestión de documentos de manera continua sobre </a:t>
            </a:r>
            <a:r>
              <a:rPr lang="de-DE" sz="2000" b="1" dirty="0"/>
              <a:t>todas las etapas o periodos del ciclo de vida de los documentos</a:t>
            </a:r>
            <a:r>
              <a:rPr lang="de-DE" sz="2000" dirty="0"/>
              <a:t> y expedientes </a:t>
            </a:r>
            <a:r>
              <a:rPr lang="de-DE" sz="2000" dirty="0" smtClean="0"/>
              <a:t>electrónicos</a:t>
            </a:r>
          </a:p>
          <a:p>
            <a:endParaRPr lang="de-DE" sz="2000" dirty="0" smtClean="0"/>
          </a:p>
          <a:p>
            <a:pPr algn="just"/>
            <a:r>
              <a:rPr lang="de-DE" sz="2000" dirty="0" smtClean="0"/>
              <a:t>- Garantizando </a:t>
            </a:r>
            <a:r>
              <a:rPr lang="de-DE" sz="2000" dirty="0"/>
              <a:t>en todos ellos la autenticidad, integridad, confidencialidad, disponibilidad y trazabilidad de los documentos, permitiendo su protección, recuperación y conservación física y lógica de los mismos </a:t>
            </a:r>
            <a:r>
              <a:rPr lang="de-DE" sz="2000" b="1" dirty="0"/>
              <a:t>y de la información sobre su </a:t>
            </a:r>
            <a:r>
              <a:rPr lang="de-DE" sz="2000" b="1" dirty="0" smtClean="0"/>
              <a:t>contexto </a:t>
            </a:r>
          </a:p>
          <a:p>
            <a:endParaRPr lang="de-DE" sz="2000" dirty="0"/>
          </a:p>
          <a:p>
            <a:r>
              <a:rPr lang="de-DE" sz="2000" dirty="0" smtClean="0"/>
              <a:t>                            		     (artº</a:t>
            </a:r>
            <a:r>
              <a:rPr lang="de-DE" sz="2000" dirty="0"/>
              <a:t>. 9 del </a:t>
            </a:r>
            <a:r>
              <a:rPr lang="de-DE" sz="2000" i="1" dirty="0" smtClean="0"/>
              <a:t>Reglamento </a:t>
            </a:r>
            <a:r>
              <a:rPr lang="de-DE" sz="2000" i="1" dirty="0"/>
              <a:t>de </a:t>
            </a:r>
            <a:r>
              <a:rPr lang="de-DE" sz="2000" i="1" dirty="0" smtClean="0"/>
              <a:t>10-03-2017</a:t>
            </a:r>
            <a:r>
              <a:rPr lang="de-DE" sz="2000" dirty="0"/>
              <a:t>)</a:t>
            </a:r>
            <a:endParaRPr lang="es-ES" sz="2000" dirty="0"/>
          </a:p>
        </p:txBody>
      </p:sp>
    </p:spTree>
    <p:extLst>
      <p:ext uri="{BB962C8B-B14F-4D97-AF65-F5344CB8AC3E}">
        <p14:creationId xmlns:p14="http://schemas.microsoft.com/office/powerpoint/2010/main" val="1356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24287"/>
            <a:ext cx="6048672" cy="504056"/>
          </a:xfrm>
        </p:spPr>
        <p:txBody>
          <a:bodyPr>
            <a:normAutofit/>
          </a:bodyPr>
          <a:lstStyle/>
          <a:p>
            <a:r>
              <a:rPr lang="de-DE" sz="2000" b="1" dirty="0">
                <a:solidFill>
                  <a:schemeClr val="accent1">
                    <a:lumMod val="75000"/>
                  </a:schemeClr>
                </a:solidFill>
              </a:rPr>
              <a:t>4</a:t>
            </a:r>
            <a:r>
              <a:rPr lang="de-DE" sz="2000" b="1" dirty="0" smtClean="0">
                <a:solidFill>
                  <a:schemeClr val="accent1">
                    <a:lumMod val="75000"/>
                  </a:schemeClr>
                </a:solidFill>
              </a:rPr>
              <a:t>.2   Gestión  integral  </a:t>
            </a:r>
            <a:r>
              <a:rPr lang="de-DE" sz="2000" b="1" dirty="0">
                <a:solidFill>
                  <a:schemeClr val="accent1">
                    <a:lumMod val="75000"/>
                  </a:schemeClr>
                </a:solidFill>
              </a:rPr>
              <a:t>de documentos electrónicos</a:t>
            </a:r>
            <a:r>
              <a:rPr lang="de-DE" sz="2000" b="1" dirty="0" smtClean="0">
                <a:solidFill>
                  <a:schemeClr val="accent1">
                    <a:lumMod val="75000"/>
                  </a:schemeClr>
                </a:solidFill>
              </a:rPr>
              <a:t>:</a:t>
            </a:r>
            <a:endParaRPr lang="es-ES" sz="2000"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46</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9808" y="1628800"/>
            <a:ext cx="8136904" cy="3477875"/>
          </a:xfrm>
          <a:prstGeom prst="rect">
            <a:avLst/>
          </a:prstGeom>
        </p:spPr>
        <p:txBody>
          <a:bodyPr wrap="square">
            <a:spAutoFit/>
          </a:bodyPr>
          <a:lstStyle/>
          <a:p>
            <a:pPr algn="just"/>
            <a:r>
              <a:rPr lang="es-ES" sz="2000" b="1" dirty="0" smtClean="0"/>
              <a:t>a) La </a:t>
            </a:r>
            <a:r>
              <a:rPr lang="es-ES" sz="2000" b="1" dirty="0"/>
              <a:t>gestión de documentos debe aplicarse desde la primera etapa de los mismos</a:t>
            </a:r>
            <a:r>
              <a:rPr lang="es-ES" sz="2000" dirty="0"/>
              <a:t>, </a:t>
            </a:r>
            <a:endParaRPr lang="es-ES" sz="2000" dirty="0" smtClean="0"/>
          </a:p>
          <a:p>
            <a:endParaRPr lang="es-ES" sz="2000" dirty="0" smtClean="0"/>
          </a:p>
          <a:p>
            <a:pPr algn="just"/>
            <a:r>
              <a:rPr lang="es-ES" sz="2000" dirty="0" smtClean="0"/>
              <a:t>la </a:t>
            </a:r>
            <a:r>
              <a:rPr lang="es-ES" sz="2000" dirty="0"/>
              <a:t>de su </a:t>
            </a:r>
            <a:r>
              <a:rPr lang="es-ES" sz="2000" b="1" dirty="0"/>
              <a:t>generación y de creación de los expedientes </a:t>
            </a:r>
            <a:r>
              <a:rPr lang="es-ES" sz="2000" dirty="0"/>
              <a:t>electrónicos en que se incorporarán, materializándose principalmente en la </a:t>
            </a:r>
            <a:r>
              <a:rPr lang="es-ES" sz="2000" b="1" dirty="0"/>
              <a:t>asignación de los metadatos pertinentes </a:t>
            </a:r>
            <a:r>
              <a:rPr lang="es-ES" sz="2000" dirty="0"/>
              <a:t>en cada caso según el esquema de metadatos y su definiciones de aplicación definidos en la </a:t>
            </a:r>
            <a:r>
              <a:rPr lang="es-ES" sz="2000" dirty="0" smtClean="0"/>
              <a:t>PGDE. </a:t>
            </a:r>
          </a:p>
          <a:p>
            <a:endParaRPr lang="es-ES" sz="2000" dirty="0" smtClean="0"/>
          </a:p>
          <a:p>
            <a:pPr algn="just"/>
            <a:r>
              <a:rPr lang="es-ES" sz="2000" dirty="0" smtClean="0"/>
              <a:t>Para </a:t>
            </a:r>
            <a:r>
              <a:rPr lang="es-ES" sz="2000" dirty="0"/>
              <a:t>ello es fundamental que sean </a:t>
            </a:r>
            <a:r>
              <a:rPr lang="es-ES" sz="2000" b="1" dirty="0"/>
              <a:t>las propias aplicaciones de tramitación administrativa las que realicen esta operación</a:t>
            </a:r>
            <a:r>
              <a:rPr lang="es-ES" sz="2000" dirty="0"/>
              <a:t>, por lo que deberán asignárseles las funcionalidades correspondientes. </a:t>
            </a:r>
          </a:p>
        </p:txBody>
      </p:sp>
    </p:spTree>
    <p:extLst>
      <p:ext uri="{BB962C8B-B14F-4D97-AF65-F5344CB8AC3E}">
        <p14:creationId xmlns:p14="http://schemas.microsoft.com/office/powerpoint/2010/main" val="474295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24287"/>
            <a:ext cx="6048672" cy="504056"/>
          </a:xfrm>
        </p:spPr>
        <p:txBody>
          <a:bodyPr>
            <a:normAutofit/>
          </a:bodyPr>
          <a:lstStyle/>
          <a:p>
            <a:r>
              <a:rPr lang="de-DE" sz="2000" b="1" dirty="0">
                <a:solidFill>
                  <a:schemeClr val="accent1">
                    <a:lumMod val="75000"/>
                  </a:schemeClr>
                </a:solidFill>
              </a:rPr>
              <a:t>4</a:t>
            </a:r>
            <a:r>
              <a:rPr lang="de-DE" sz="2000" b="1" dirty="0" smtClean="0">
                <a:solidFill>
                  <a:schemeClr val="accent1">
                    <a:lumMod val="75000"/>
                  </a:schemeClr>
                </a:solidFill>
              </a:rPr>
              <a:t>.2   Gestión  integral  </a:t>
            </a:r>
            <a:r>
              <a:rPr lang="de-DE" sz="2000" b="1" dirty="0">
                <a:solidFill>
                  <a:schemeClr val="accent1">
                    <a:lumMod val="75000"/>
                  </a:schemeClr>
                </a:solidFill>
              </a:rPr>
              <a:t>de documentos electrónicos</a:t>
            </a:r>
            <a:r>
              <a:rPr lang="de-DE" sz="2000" b="1" dirty="0" smtClean="0">
                <a:solidFill>
                  <a:schemeClr val="accent1">
                    <a:lumMod val="75000"/>
                  </a:schemeClr>
                </a:solidFill>
              </a:rPr>
              <a:t>:</a:t>
            </a:r>
            <a:endParaRPr lang="es-ES" sz="2000"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47</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9808" y="1628800"/>
            <a:ext cx="8136904" cy="3477875"/>
          </a:xfrm>
          <a:prstGeom prst="rect">
            <a:avLst/>
          </a:prstGeom>
        </p:spPr>
        <p:txBody>
          <a:bodyPr wrap="square">
            <a:spAutoFit/>
          </a:bodyPr>
          <a:lstStyle/>
          <a:p>
            <a:pPr algn="just"/>
            <a:r>
              <a:rPr lang="es-ES" sz="2000" dirty="0"/>
              <a:t>No es esto sino lo que contempla el  artículo 54.2 de la </a:t>
            </a:r>
            <a:r>
              <a:rPr lang="es-ES" sz="2000" b="1" dirty="0"/>
              <a:t>ley 7/2011 DAPDA</a:t>
            </a:r>
            <a:r>
              <a:rPr lang="es-ES" sz="2000" dirty="0"/>
              <a:t>: </a:t>
            </a:r>
            <a:endParaRPr lang="es-ES" sz="2000" dirty="0" smtClean="0"/>
          </a:p>
          <a:p>
            <a:endParaRPr lang="es-ES" sz="2000" dirty="0" smtClean="0"/>
          </a:p>
          <a:p>
            <a:pPr algn="just"/>
            <a:r>
              <a:rPr lang="es-ES" sz="2000" dirty="0" smtClean="0"/>
              <a:t>- Definición </a:t>
            </a:r>
            <a:r>
              <a:rPr lang="es-ES" sz="2000" dirty="0"/>
              <a:t>de los sistemas de información, con el fin de </a:t>
            </a:r>
            <a:r>
              <a:rPr lang="es-ES" sz="2000" b="1" dirty="0"/>
              <a:t>garantizar la capacidad de estos sistemas para generar los metadatos </a:t>
            </a:r>
            <a:r>
              <a:rPr lang="es-ES" sz="2000" dirty="0"/>
              <a:t>necesarios que han de asociarse al documento para su adecuada gestión </a:t>
            </a:r>
            <a:r>
              <a:rPr lang="es-ES" sz="2000" dirty="0" smtClean="0"/>
              <a:t>archivística</a:t>
            </a:r>
            <a:endParaRPr lang="es-ES" sz="2000" dirty="0"/>
          </a:p>
          <a:p>
            <a:r>
              <a:rPr lang="es-ES" sz="2000" dirty="0"/>
              <a:t> </a:t>
            </a:r>
          </a:p>
          <a:p>
            <a:pPr algn="just"/>
            <a:r>
              <a:rPr lang="es-ES" sz="2000" dirty="0" smtClean="0"/>
              <a:t>- Así </a:t>
            </a:r>
            <a:r>
              <a:rPr lang="es-ES" sz="2000" dirty="0"/>
              <a:t>mismo, el artículo 57, a) de dicha ley </a:t>
            </a:r>
            <a:r>
              <a:rPr lang="es-ES" sz="2000" dirty="0" err="1" smtClean="0"/>
              <a:t>prevée</a:t>
            </a:r>
            <a:r>
              <a:rPr lang="es-ES" sz="2000" dirty="0" smtClean="0"/>
              <a:t> </a:t>
            </a:r>
            <a:r>
              <a:rPr lang="es-ES" sz="2000" dirty="0"/>
              <a:t>“</a:t>
            </a:r>
            <a:r>
              <a:rPr lang="es-ES" sz="2000" b="1" dirty="0"/>
              <a:t>Que el diseño de los sistemas de información para la tramitación de procedimientos garantice la capacidad de estos sistemas para generar los metadatos necesarios </a:t>
            </a:r>
            <a:r>
              <a:rPr lang="es-ES" sz="2000" dirty="0"/>
              <a:t>para la gestión integrada de los documentos </a:t>
            </a:r>
            <a:r>
              <a:rPr lang="es-ES" sz="2000" b="1" dirty="0"/>
              <a:t>de acuerdo con los principios y criterios técnicos archivísticos”.</a:t>
            </a:r>
          </a:p>
        </p:txBody>
      </p:sp>
    </p:spTree>
    <p:extLst>
      <p:ext uri="{BB962C8B-B14F-4D97-AF65-F5344CB8AC3E}">
        <p14:creationId xmlns:p14="http://schemas.microsoft.com/office/powerpoint/2010/main" val="2226441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24287"/>
            <a:ext cx="6048672" cy="504056"/>
          </a:xfrm>
        </p:spPr>
        <p:txBody>
          <a:bodyPr>
            <a:normAutofit/>
          </a:bodyPr>
          <a:lstStyle/>
          <a:p>
            <a:r>
              <a:rPr lang="de-DE" sz="2000" b="1" dirty="0">
                <a:solidFill>
                  <a:schemeClr val="accent1">
                    <a:lumMod val="75000"/>
                  </a:schemeClr>
                </a:solidFill>
              </a:rPr>
              <a:t>4</a:t>
            </a:r>
            <a:r>
              <a:rPr lang="de-DE" sz="2000" b="1" dirty="0" smtClean="0">
                <a:solidFill>
                  <a:schemeClr val="accent1">
                    <a:lumMod val="75000"/>
                  </a:schemeClr>
                </a:solidFill>
              </a:rPr>
              <a:t>.2   Gestión  integral  </a:t>
            </a:r>
            <a:r>
              <a:rPr lang="de-DE" sz="2000" b="1" dirty="0">
                <a:solidFill>
                  <a:schemeClr val="accent1">
                    <a:lumMod val="75000"/>
                  </a:schemeClr>
                </a:solidFill>
              </a:rPr>
              <a:t>de documentos electrónicos</a:t>
            </a:r>
            <a:r>
              <a:rPr lang="de-DE" sz="2000" b="1" dirty="0" smtClean="0">
                <a:solidFill>
                  <a:schemeClr val="accent1">
                    <a:lumMod val="75000"/>
                  </a:schemeClr>
                </a:solidFill>
              </a:rPr>
              <a:t>:</a:t>
            </a:r>
            <a:endParaRPr lang="es-ES" sz="2000"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48</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9808" y="1533465"/>
            <a:ext cx="8416648" cy="5324535"/>
          </a:xfrm>
          <a:prstGeom prst="rect">
            <a:avLst/>
          </a:prstGeom>
        </p:spPr>
        <p:txBody>
          <a:bodyPr wrap="square">
            <a:spAutoFit/>
          </a:bodyPr>
          <a:lstStyle/>
          <a:p>
            <a:pPr algn="just"/>
            <a:r>
              <a:rPr lang="de-DE" sz="2000" b="1" dirty="0"/>
              <a:t>En el momento de la incorporación de los documentos a sus expedientes </a:t>
            </a:r>
            <a:r>
              <a:rPr lang="de-DE" sz="2000" dirty="0"/>
              <a:t>electrónicos el sistema de tramitación deberá, como mínimo:</a:t>
            </a:r>
            <a:endParaRPr lang="es-ES" sz="2000" dirty="0"/>
          </a:p>
          <a:p>
            <a:r>
              <a:rPr lang="de-DE" sz="2000" dirty="0"/>
              <a:t> </a:t>
            </a:r>
            <a:endParaRPr lang="es-ES" sz="2000" dirty="0"/>
          </a:p>
          <a:p>
            <a:r>
              <a:rPr lang="de-DE" sz="2000" dirty="0" smtClean="0"/>
              <a:t>• </a:t>
            </a:r>
            <a:r>
              <a:rPr lang="de-DE" sz="2000" dirty="0"/>
              <a:t>Impedir que los documentos de archivo sean modificados</a:t>
            </a:r>
            <a:endParaRPr lang="es-ES" sz="2000" dirty="0"/>
          </a:p>
          <a:p>
            <a:endParaRPr lang="de-DE" sz="2000" dirty="0" smtClean="0"/>
          </a:p>
          <a:p>
            <a:pPr algn="just"/>
            <a:r>
              <a:rPr lang="de-DE" sz="2000" dirty="0" smtClean="0"/>
              <a:t>• </a:t>
            </a:r>
            <a:r>
              <a:rPr lang="de-DE" sz="2000" dirty="0"/>
              <a:t>Incluir una estructura de organización de los documentos rigurosa mediante </a:t>
            </a:r>
            <a:r>
              <a:rPr lang="de-DE" sz="2000" dirty="0" smtClean="0"/>
              <a:t>el </a:t>
            </a:r>
            <a:r>
              <a:rPr lang="de-DE" sz="2000" b="1" dirty="0"/>
              <a:t>cuadro de clasificación de cada unidad administrativa </a:t>
            </a:r>
            <a:r>
              <a:rPr lang="de-DE" sz="2000" dirty="0"/>
              <a:t>desarrollado a partir </a:t>
            </a:r>
            <a:r>
              <a:rPr lang="de-DE" sz="2000" dirty="0" smtClean="0"/>
              <a:t>del </a:t>
            </a:r>
            <a:r>
              <a:rPr lang="de-DE" sz="2000" dirty="0"/>
              <a:t>cuadro de clasificación general  y vinculado con el mismo.</a:t>
            </a:r>
            <a:endParaRPr lang="es-ES" sz="2000" dirty="0"/>
          </a:p>
          <a:p>
            <a:pPr algn="just"/>
            <a:endParaRPr lang="de-DE" sz="2000" dirty="0" smtClean="0"/>
          </a:p>
          <a:p>
            <a:r>
              <a:rPr lang="de-DE" sz="2000" dirty="0" smtClean="0"/>
              <a:t>• </a:t>
            </a:r>
            <a:r>
              <a:rPr lang="de-DE" sz="2000" b="1" dirty="0"/>
              <a:t>Gestionar calendarios de conservación</a:t>
            </a:r>
            <a:endParaRPr lang="es-ES" sz="2000" b="1" dirty="0"/>
          </a:p>
          <a:p>
            <a:endParaRPr lang="de-DE" sz="2000" dirty="0" smtClean="0"/>
          </a:p>
          <a:p>
            <a:pPr algn="just"/>
            <a:r>
              <a:rPr lang="de-DE" sz="2000" dirty="0" smtClean="0"/>
              <a:t>• </a:t>
            </a:r>
            <a:r>
              <a:rPr lang="de-DE" sz="2000" b="1" dirty="0"/>
              <a:t>Seleccionar de modo automático expedientes y documentos para llevar </a:t>
            </a:r>
            <a:r>
              <a:rPr lang="de-DE" sz="2000" b="1" dirty="0" smtClean="0"/>
              <a:t>a cabo </a:t>
            </a:r>
            <a:r>
              <a:rPr lang="de-DE" sz="2000" b="1" dirty="0"/>
              <a:t>las acciones de gestión de documentos </a:t>
            </a:r>
            <a:r>
              <a:rPr lang="de-DE" sz="2000" dirty="0"/>
              <a:t>predeterminadas para su serie </a:t>
            </a:r>
            <a:r>
              <a:rPr lang="de-DE" sz="2000" dirty="0" smtClean="0"/>
              <a:t>documental </a:t>
            </a:r>
            <a:r>
              <a:rPr lang="de-DE" sz="2000" dirty="0"/>
              <a:t>(acciones específicas de conservación... )</a:t>
            </a:r>
            <a:endParaRPr lang="es-ES" sz="2000" dirty="0"/>
          </a:p>
          <a:p>
            <a:endParaRPr lang="de-DE" sz="2000" dirty="0" smtClean="0"/>
          </a:p>
          <a:p>
            <a:pPr algn="just"/>
            <a:r>
              <a:rPr lang="de-DE" sz="2000" dirty="0" smtClean="0"/>
              <a:t>• </a:t>
            </a:r>
            <a:r>
              <a:rPr lang="de-DE" sz="2000" dirty="0"/>
              <a:t>Disponer de sistemas de </a:t>
            </a:r>
            <a:r>
              <a:rPr lang="de-DE" sz="2000" b="1" dirty="0"/>
              <a:t>seguimiento y control de las acciones </a:t>
            </a:r>
            <a:r>
              <a:rPr lang="de-DE" sz="2000" dirty="0"/>
              <a:t>que se </a:t>
            </a:r>
            <a:r>
              <a:rPr lang="de-DE" sz="2000" dirty="0" smtClean="0"/>
              <a:t> realicen sobre </a:t>
            </a:r>
            <a:r>
              <a:rPr lang="de-DE" sz="2000" dirty="0"/>
              <a:t>los documentos y expedientes.</a:t>
            </a:r>
            <a:endParaRPr lang="es-ES" sz="2000" dirty="0"/>
          </a:p>
        </p:txBody>
      </p:sp>
    </p:spTree>
    <p:extLst>
      <p:ext uri="{BB962C8B-B14F-4D97-AF65-F5344CB8AC3E}">
        <p14:creationId xmlns:p14="http://schemas.microsoft.com/office/powerpoint/2010/main" val="2456738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24287"/>
            <a:ext cx="6048672" cy="504056"/>
          </a:xfrm>
        </p:spPr>
        <p:txBody>
          <a:bodyPr>
            <a:normAutofit/>
          </a:bodyPr>
          <a:lstStyle/>
          <a:p>
            <a:r>
              <a:rPr lang="de-DE" sz="2000" b="1" dirty="0">
                <a:solidFill>
                  <a:schemeClr val="accent1">
                    <a:lumMod val="75000"/>
                  </a:schemeClr>
                </a:solidFill>
              </a:rPr>
              <a:t>4</a:t>
            </a:r>
            <a:r>
              <a:rPr lang="de-DE" sz="2000" b="1" dirty="0" smtClean="0">
                <a:solidFill>
                  <a:schemeClr val="accent1">
                    <a:lumMod val="75000"/>
                  </a:schemeClr>
                </a:solidFill>
              </a:rPr>
              <a:t>.2   Gestión  integral  </a:t>
            </a:r>
            <a:r>
              <a:rPr lang="de-DE" sz="2000" b="1" dirty="0">
                <a:solidFill>
                  <a:schemeClr val="accent1">
                    <a:lumMod val="75000"/>
                  </a:schemeClr>
                </a:solidFill>
              </a:rPr>
              <a:t>de documentos electrónicos</a:t>
            </a:r>
            <a:r>
              <a:rPr lang="de-DE" sz="2000" b="1" dirty="0" smtClean="0">
                <a:solidFill>
                  <a:schemeClr val="accent1">
                    <a:lumMod val="75000"/>
                  </a:schemeClr>
                </a:solidFill>
              </a:rPr>
              <a:t>:</a:t>
            </a:r>
            <a:endParaRPr lang="es-ES" sz="2000"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49</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9808" y="1556792"/>
            <a:ext cx="8416648" cy="4708981"/>
          </a:xfrm>
          <a:prstGeom prst="rect">
            <a:avLst/>
          </a:prstGeom>
        </p:spPr>
        <p:txBody>
          <a:bodyPr wrap="square">
            <a:spAutoFit/>
          </a:bodyPr>
          <a:lstStyle/>
          <a:p>
            <a:pPr algn="just"/>
            <a:r>
              <a:rPr lang="de-DE" sz="2000" dirty="0"/>
              <a:t>Es decir, </a:t>
            </a:r>
            <a:r>
              <a:rPr lang="de-DE" sz="2000" b="1" dirty="0"/>
              <a:t>las aplicaciones de tramitación </a:t>
            </a:r>
            <a:r>
              <a:rPr lang="de-DE" sz="2000" dirty="0"/>
              <a:t>responderán así a su </a:t>
            </a:r>
            <a:r>
              <a:rPr lang="de-DE" sz="2000" b="1" dirty="0"/>
              <a:t>perfil de archivos de oficina</a:t>
            </a:r>
            <a:r>
              <a:rPr lang="de-DE" sz="2000" dirty="0"/>
              <a:t> (ley 7/2011 artº 38,4), soportando </a:t>
            </a:r>
            <a:r>
              <a:rPr lang="de-DE" sz="2000" b="1" dirty="0"/>
              <a:t>funciones de organización y descripción</a:t>
            </a:r>
            <a:r>
              <a:rPr lang="de-DE" sz="2000" dirty="0"/>
              <a:t> mediante la </a:t>
            </a:r>
            <a:r>
              <a:rPr lang="de-DE" sz="2000" b="1" dirty="0"/>
              <a:t>asignación de los metadatos </a:t>
            </a:r>
            <a:r>
              <a:rPr lang="de-DE" sz="2000" dirty="0"/>
              <a:t>correspondientes (de clasificación, identificación, denominación, descripción, puntos de acceso</a:t>
            </a:r>
            <a:r>
              <a:rPr lang="de-DE" sz="2000" dirty="0" smtClean="0"/>
              <a:t>...) hasta </a:t>
            </a:r>
            <a:r>
              <a:rPr lang="de-DE" sz="2000" dirty="0"/>
              <a:t>culminar con el traspaso de custodia de los documentos al Archivo Electrónico Único de la </a:t>
            </a:r>
            <a:r>
              <a:rPr lang="de-DE" sz="2000" dirty="0" smtClean="0"/>
              <a:t>Diputación</a:t>
            </a:r>
          </a:p>
          <a:p>
            <a:endParaRPr lang="es-ES" sz="2000" dirty="0"/>
          </a:p>
          <a:p>
            <a:pPr algn="just"/>
            <a:r>
              <a:rPr lang="es-ES" sz="2000" dirty="0"/>
              <a:t>   “En el caso de procedimientos tramitados electrónicamente y, en general, de documentos producidos por medios electrónicos</a:t>
            </a:r>
            <a:r>
              <a:rPr lang="es-ES" sz="2000" b="1" dirty="0"/>
              <a:t>, los propios sistemas de tramitación tendrán, en esta fase procedimental, el carácter de archivos de oficina” </a:t>
            </a:r>
            <a:r>
              <a:rPr lang="es-ES" sz="2000" dirty="0"/>
              <a:t>(</a:t>
            </a:r>
            <a:r>
              <a:rPr lang="es-ES" sz="2000" b="1" dirty="0"/>
              <a:t>LAA 2017, artº 38,4</a:t>
            </a:r>
            <a:r>
              <a:rPr lang="es-ES" sz="2000" dirty="0"/>
              <a:t>) </a:t>
            </a:r>
            <a:endParaRPr lang="es-ES" sz="2000" dirty="0" smtClean="0"/>
          </a:p>
          <a:p>
            <a:endParaRPr lang="es-ES" sz="2000" dirty="0"/>
          </a:p>
          <a:p>
            <a:pPr algn="just"/>
            <a:r>
              <a:rPr lang="es-ES" sz="2000" dirty="0" smtClean="0"/>
              <a:t>y </a:t>
            </a:r>
            <a:r>
              <a:rPr lang="es-ES" sz="2000" dirty="0"/>
              <a:t>en aplicación de los </a:t>
            </a:r>
            <a:r>
              <a:rPr lang="es-ES" sz="2000" dirty="0" err="1"/>
              <a:t>artºs</a:t>
            </a:r>
            <a:r>
              <a:rPr lang="es-ES" sz="2000" dirty="0"/>
              <a:t>. 3.a, 7 y 10 del </a:t>
            </a:r>
            <a:r>
              <a:rPr lang="es-ES" sz="2000" b="1" dirty="0"/>
              <a:t>Reglamento del Sistema de Archivo de la Diputación de Sevilla </a:t>
            </a:r>
            <a:r>
              <a:rPr lang="es-ES" sz="2000" dirty="0"/>
              <a:t>de 10 de marzo de 2017.</a:t>
            </a:r>
          </a:p>
          <a:p>
            <a:r>
              <a:rPr lang="es-ES" sz="2000" dirty="0"/>
              <a:t> </a:t>
            </a:r>
          </a:p>
        </p:txBody>
      </p:sp>
    </p:spTree>
    <p:extLst>
      <p:ext uri="{BB962C8B-B14F-4D97-AF65-F5344CB8AC3E}">
        <p14:creationId xmlns:p14="http://schemas.microsoft.com/office/powerpoint/2010/main" val="4033519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a:t>
            </a:fld>
            <a:endParaRPr lang="es-ES" dirty="0">
              <a:solidFill>
                <a:schemeClr val="tx1"/>
              </a:solidFill>
            </a:endParaRPr>
          </a:p>
        </p:txBody>
      </p:sp>
      <p:sp>
        <p:nvSpPr>
          <p:cNvPr id="3" name="2 Rectángulo"/>
          <p:cNvSpPr/>
          <p:nvPr/>
        </p:nvSpPr>
        <p:spPr>
          <a:xfrm>
            <a:off x="179512" y="1412776"/>
            <a:ext cx="8784976" cy="5016758"/>
          </a:xfrm>
          <a:prstGeom prst="rect">
            <a:avLst/>
          </a:prstGeom>
        </p:spPr>
        <p:txBody>
          <a:bodyPr wrap="square">
            <a:spAutoFit/>
          </a:bodyPr>
          <a:lstStyle/>
          <a:p>
            <a:pPr algn="just"/>
            <a:r>
              <a:rPr lang="es-ES" sz="2000" dirty="0" smtClean="0"/>
              <a:t>- Empieza </a:t>
            </a:r>
            <a:r>
              <a:rPr lang="es-ES" sz="2000" dirty="0"/>
              <a:t>ya a plantearse el diseño de nuevas aplicaciones que puedan soportar un variado número de procedimientos, incorporando una visión pretendidamente más cercana a la gestión de documentos. </a:t>
            </a:r>
            <a:endParaRPr lang="es-ES" sz="2000" dirty="0" smtClean="0"/>
          </a:p>
          <a:p>
            <a:pPr algn="just"/>
            <a:endParaRPr lang="es-ES" sz="2000" dirty="0" smtClean="0"/>
          </a:p>
          <a:p>
            <a:pPr algn="just"/>
            <a:r>
              <a:rPr lang="es-ES" sz="2000" dirty="0"/>
              <a:t>	</a:t>
            </a:r>
            <a:r>
              <a:rPr lang="es-ES" sz="2000" dirty="0" smtClean="0"/>
              <a:t>- </a:t>
            </a:r>
            <a:r>
              <a:rPr lang="es-ES" sz="2000" b="1" dirty="0" smtClean="0"/>
              <a:t>“Proyectos </a:t>
            </a:r>
            <a:r>
              <a:rPr lang="es-ES" sz="2000" b="1" dirty="0"/>
              <a:t>de centros documentales</a:t>
            </a:r>
            <a:r>
              <a:rPr lang="es-ES" sz="2000" dirty="0"/>
              <a:t>” para las unidades de </a:t>
            </a:r>
            <a:r>
              <a:rPr lang="es-ES" sz="2000" dirty="0" smtClean="0"/>
              <a:t>Secretaría y </a:t>
            </a:r>
          </a:p>
          <a:p>
            <a:pPr algn="just"/>
            <a:r>
              <a:rPr lang="es-ES" sz="2000" dirty="0"/>
              <a:t> </a:t>
            </a:r>
            <a:r>
              <a:rPr lang="es-ES" sz="2000" dirty="0" smtClean="0"/>
              <a:t>                de </a:t>
            </a:r>
            <a:r>
              <a:rPr lang="es-ES" sz="2000" dirty="0"/>
              <a:t>Recursos </a:t>
            </a:r>
            <a:r>
              <a:rPr lang="es-ES" sz="2000" dirty="0" smtClean="0"/>
              <a:t>Humanos</a:t>
            </a:r>
          </a:p>
          <a:p>
            <a:pPr algn="just"/>
            <a:endParaRPr lang="es-ES" sz="2000" dirty="0"/>
          </a:p>
          <a:p>
            <a:pPr algn="just"/>
            <a:r>
              <a:rPr lang="es-ES" sz="2000" dirty="0" smtClean="0"/>
              <a:t>	- </a:t>
            </a:r>
            <a:r>
              <a:rPr lang="es-ES" sz="2000" b="1" dirty="0"/>
              <a:t>Proyecto Norma </a:t>
            </a:r>
            <a:r>
              <a:rPr lang="es-ES" sz="2000" b="1" dirty="0" smtClean="0"/>
              <a:t>: </a:t>
            </a:r>
            <a:r>
              <a:rPr lang="es-ES" sz="2000" dirty="0" smtClean="0"/>
              <a:t>El </a:t>
            </a:r>
            <a:r>
              <a:rPr lang="es-ES" sz="2000" dirty="0"/>
              <a:t>más ambicioso de ellos, enfocado al </a:t>
            </a:r>
            <a:r>
              <a:rPr lang="es-ES" sz="2000" dirty="0" smtClean="0"/>
              <a:t>soporte 		informático </a:t>
            </a:r>
            <a:r>
              <a:rPr lang="es-ES" sz="2000" dirty="0"/>
              <a:t>de </a:t>
            </a:r>
            <a:r>
              <a:rPr lang="es-ES" sz="2000" dirty="0" smtClean="0"/>
              <a:t>procedimientos </a:t>
            </a:r>
            <a:r>
              <a:rPr lang="es-ES" sz="2000" dirty="0"/>
              <a:t>transversales, de tramitación </a:t>
            </a:r>
            <a:r>
              <a:rPr lang="es-ES" sz="2000" dirty="0" smtClean="0"/>
              <a:t>	 	</a:t>
            </a:r>
            <a:r>
              <a:rPr lang="es-ES" sz="2000" dirty="0"/>
              <a:t> </a:t>
            </a:r>
            <a:r>
              <a:rPr lang="es-ES" sz="2000" dirty="0" smtClean="0"/>
              <a:t>  	compartida </a:t>
            </a:r>
            <a:r>
              <a:rPr lang="es-ES" sz="2000" dirty="0"/>
              <a:t>por distintas  </a:t>
            </a:r>
            <a:r>
              <a:rPr lang="es-ES" sz="2000" dirty="0" smtClean="0"/>
              <a:t>áreas </a:t>
            </a:r>
            <a:r>
              <a:rPr lang="es-ES" sz="2000" dirty="0"/>
              <a:t>o unidades y una tipología muy similar </a:t>
            </a:r>
            <a:r>
              <a:rPr lang="es-ES" sz="2000" dirty="0" smtClean="0"/>
              <a:t>	para </a:t>
            </a:r>
            <a:r>
              <a:rPr lang="es-ES" sz="2000" dirty="0"/>
              <a:t>la mayoría de </a:t>
            </a:r>
            <a:r>
              <a:rPr lang="es-ES" sz="2000" dirty="0" smtClean="0"/>
              <a:t>ellas:</a:t>
            </a:r>
          </a:p>
          <a:p>
            <a:pPr algn="just"/>
            <a:endParaRPr lang="es-ES" sz="2000" dirty="0"/>
          </a:p>
          <a:p>
            <a:pPr algn="just"/>
            <a:r>
              <a:rPr lang="es-ES" sz="2000" dirty="0" smtClean="0"/>
              <a:t> 	</a:t>
            </a:r>
            <a:r>
              <a:rPr lang="es-ES" sz="2000" dirty="0"/>
              <a:t>	</a:t>
            </a:r>
            <a:r>
              <a:rPr lang="es-ES" sz="2000" dirty="0" smtClean="0"/>
              <a:t>- </a:t>
            </a:r>
            <a:r>
              <a:rPr lang="es-ES" sz="2000" dirty="0"/>
              <a:t>I</a:t>
            </a:r>
            <a:r>
              <a:rPr lang="es-ES" sz="2000" dirty="0" smtClean="0"/>
              <a:t>nicia sus </a:t>
            </a:r>
            <a:r>
              <a:rPr lang="es-ES" sz="2000" dirty="0"/>
              <a:t>pasos con el análisis del </a:t>
            </a:r>
            <a:r>
              <a:rPr lang="es-ES" sz="2000" dirty="0" smtClean="0"/>
              <a:t>	procedimiento 				administrativo </a:t>
            </a:r>
            <a:r>
              <a:rPr lang="es-ES" sz="2000" dirty="0"/>
              <a:t>en los </a:t>
            </a:r>
            <a:r>
              <a:rPr lang="es-ES" sz="2000" b="1" dirty="0"/>
              <a:t>contratos menores </a:t>
            </a:r>
            <a:r>
              <a:rPr lang="es-ES" sz="2000" dirty="0"/>
              <a:t>y el </a:t>
            </a:r>
            <a:r>
              <a:rPr lang="es-ES" sz="2000" dirty="0" smtClean="0"/>
              <a:t>diseño </a:t>
            </a:r>
            <a:r>
              <a:rPr lang="es-ES" sz="2000" dirty="0"/>
              <a:t>y puesta en </a:t>
            </a:r>
            <a:r>
              <a:rPr lang="es-ES" sz="2000" dirty="0" smtClean="0"/>
              <a:t>		marcha </a:t>
            </a:r>
            <a:r>
              <a:rPr lang="es-ES" sz="2000" dirty="0"/>
              <a:t>de su correspondiente </a:t>
            </a:r>
            <a:r>
              <a:rPr lang="es-ES" sz="2000" dirty="0" smtClean="0"/>
              <a:t>solución informática </a:t>
            </a:r>
            <a:r>
              <a:rPr lang="es-ES" sz="2000" dirty="0"/>
              <a:t>en una </a:t>
            </a:r>
            <a:r>
              <a:rPr lang="es-ES" sz="2000" dirty="0" smtClean="0"/>
              <a:t>			nueva </a:t>
            </a:r>
            <a:r>
              <a:rPr lang="es-ES" sz="2000" dirty="0"/>
              <a:t>aplicación, denominada, igualmente, </a:t>
            </a:r>
            <a:r>
              <a:rPr lang="es-ES" sz="2000" dirty="0" smtClean="0"/>
              <a:t>	“</a:t>
            </a:r>
            <a:r>
              <a:rPr lang="es-ES" sz="2000" dirty="0"/>
              <a:t>Norma”. </a:t>
            </a: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21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54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628800"/>
            <a:ext cx="8229600" cy="1800200"/>
          </a:xfrm>
        </p:spPr>
        <p:txBody>
          <a:bodyPr>
            <a:normAutofit fontScale="90000"/>
          </a:bodyPr>
          <a:lstStyle/>
          <a:p>
            <a:r>
              <a:rPr lang="de-DE" sz="4900" b="1" dirty="0" smtClean="0">
                <a:solidFill>
                  <a:schemeClr val="accent1">
                    <a:lumMod val="75000"/>
                  </a:schemeClr>
                </a:solidFill>
              </a:rPr>
              <a:t>5.3    Procesos  de  gestión  </a:t>
            </a:r>
            <a:r>
              <a:rPr lang="de-DE" sz="4900" b="1" dirty="0">
                <a:solidFill>
                  <a:schemeClr val="accent1">
                    <a:lumMod val="75000"/>
                  </a:schemeClr>
                </a:solidFill>
              </a:rPr>
              <a:t>de documentos</a:t>
            </a:r>
            <a:r>
              <a:rPr lang="es-ES" dirty="0">
                <a:solidFill>
                  <a:schemeClr val="accent1">
                    <a:lumMod val="75000"/>
                  </a:schemeClr>
                </a:solidFill>
              </a:rPr>
              <a:t/>
            </a:r>
            <a:br>
              <a:rPr lang="es-ES" dirty="0">
                <a:solidFill>
                  <a:schemeClr val="accent1">
                    <a:lumMod val="75000"/>
                  </a:schemeClr>
                </a:solidFill>
              </a:rPr>
            </a:br>
            <a:endParaRPr lang="es-ES" dirty="0">
              <a:solidFill>
                <a:schemeClr val="accent1">
                  <a:lumMod val="75000"/>
                </a:schemeClr>
              </a:solidFill>
            </a:endParaRPr>
          </a:p>
        </p:txBody>
      </p:sp>
      <p:sp>
        <p:nvSpPr>
          <p:cNvPr id="4" name="1 Título"/>
          <p:cNvSpPr txBox="1">
            <a:spLocks/>
          </p:cNvSpPr>
          <p:nvPr/>
        </p:nvSpPr>
        <p:spPr>
          <a:xfrm>
            <a:off x="323528" y="3212976"/>
            <a:ext cx="8229600" cy="20742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000" b="1" dirty="0"/>
              <a:t>a</a:t>
            </a:r>
            <a:r>
              <a:rPr lang="de-DE" sz="4000" b="1" dirty="0" smtClean="0"/>
              <a:t>)  Proceso  </a:t>
            </a:r>
            <a:r>
              <a:rPr lang="de-DE" sz="4000" b="1" dirty="0"/>
              <a:t>de </a:t>
            </a:r>
            <a:r>
              <a:rPr lang="de-DE" sz="4000" b="1" dirty="0" smtClean="0"/>
              <a:t> Captura</a:t>
            </a:r>
            <a:r>
              <a:rPr lang="es-ES" sz="4000" dirty="0" smtClean="0"/>
              <a:t/>
            </a:r>
            <a:br>
              <a:rPr lang="es-ES" sz="4000" dirty="0" smtClean="0"/>
            </a:br>
            <a:endParaRPr lang="es-ES" sz="40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50</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2959"/>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4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24744"/>
            <a:ext cx="8064896" cy="5016758"/>
          </a:xfrm>
          <a:prstGeom prst="rect">
            <a:avLst/>
          </a:prstGeom>
        </p:spPr>
        <p:txBody>
          <a:bodyPr wrap="square">
            <a:spAutoFit/>
          </a:bodyPr>
          <a:lstStyle/>
          <a:p>
            <a:pPr algn="just"/>
            <a:r>
              <a:rPr lang="de-DE" sz="2000" dirty="0"/>
              <a:t>- Supone la </a:t>
            </a:r>
            <a:r>
              <a:rPr lang="de-DE" sz="2000" b="1" dirty="0"/>
              <a:t>incorporación del documento al sistema de gestión de documentos </a:t>
            </a:r>
            <a:r>
              <a:rPr lang="de-DE" sz="2000" dirty="0"/>
              <a:t>de la organización. Se encuadra en la primera fase de la gestión de los documentos </a:t>
            </a:r>
            <a:r>
              <a:rPr lang="de-DE" sz="2000" dirty="0" smtClean="0"/>
              <a:t>electrónicos, </a:t>
            </a:r>
            <a:r>
              <a:rPr lang="de-DE" sz="2000" dirty="0"/>
              <a:t>en un momento posterior a la creación o producción del documento e incluye los procesos de:</a:t>
            </a:r>
            <a:endParaRPr lang="es-ES" sz="2000" dirty="0"/>
          </a:p>
          <a:p>
            <a:r>
              <a:rPr lang="de-DE" sz="2000" dirty="0"/>
              <a:t> </a:t>
            </a:r>
            <a:endParaRPr lang="de-DE" sz="2000" dirty="0" smtClean="0"/>
          </a:p>
          <a:p>
            <a:endParaRPr lang="es-ES" sz="2000" dirty="0"/>
          </a:p>
          <a:p>
            <a:r>
              <a:rPr lang="de-DE" sz="2000" dirty="0" smtClean="0"/>
              <a:t>     - </a:t>
            </a:r>
            <a:r>
              <a:rPr lang="de-DE" sz="2000" dirty="0"/>
              <a:t>Firma del documento</a:t>
            </a:r>
            <a:endParaRPr lang="es-ES" sz="2000" dirty="0"/>
          </a:p>
          <a:p>
            <a:r>
              <a:rPr lang="de-DE" sz="2000" dirty="0" smtClean="0"/>
              <a:t>     - Asignación </a:t>
            </a:r>
            <a:r>
              <a:rPr lang="de-DE" sz="2000" dirty="0"/>
              <a:t>de los metadatos mínimos obligatorios y complementarios </a:t>
            </a:r>
            <a:r>
              <a:rPr lang="de-DE" sz="2000" dirty="0" smtClean="0"/>
              <a:t>   </a:t>
            </a:r>
          </a:p>
          <a:p>
            <a:r>
              <a:rPr lang="de-DE" sz="2000" dirty="0" smtClean="0"/>
              <a:t>       que se </a:t>
            </a:r>
            <a:r>
              <a:rPr lang="de-DE" sz="2000" dirty="0"/>
              <a:t>determinen</a:t>
            </a:r>
            <a:endParaRPr lang="es-ES" sz="2000" dirty="0"/>
          </a:p>
          <a:p>
            <a:r>
              <a:rPr lang="de-DE" sz="2000" dirty="0" smtClean="0"/>
              <a:t>     - </a:t>
            </a:r>
            <a:r>
              <a:rPr lang="de-DE" sz="2000" dirty="0"/>
              <a:t>Registro (en su caso) en el Registro electrónico de la Diputación. </a:t>
            </a:r>
            <a:endParaRPr lang="es-ES" sz="2000" dirty="0"/>
          </a:p>
          <a:p>
            <a:r>
              <a:rPr lang="de-DE" sz="2000" dirty="0"/>
              <a:t> </a:t>
            </a:r>
            <a:endParaRPr lang="de-DE" sz="2000" dirty="0" smtClean="0"/>
          </a:p>
          <a:p>
            <a:endParaRPr lang="es-ES" sz="2000" dirty="0"/>
          </a:p>
          <a:p>
            <a:pPr algn="just"/>
            <a:r>
              <a:rPr lang="de-DE" sz="2000" dirty="0"/>
              <a:t>En nuestro enfoque, el proceso de captura es un </a:t>
            </a:r>
            <a:r>
              <a:rPr lang="de-DE" sz="2000" b="1" dirty="0"/>
              <a:t>proceso archivístico obligatorio</a:t>
            </a:r>
            <a:r>
              <a:rPr lang="de-DE" sz="2000" dirty="0"/>
              <a:t> al que deberán ser sometidos todos los </a:t>
            </a:r>
            <a:r>
              <a:rPr lang="de-DE" sz="2000" b="1" dirty="0"/>
              <a:t>documentos y expedientes electrónicos que se produzcan en el ejercicio de las atribuciones, funciones o competencias de la Diputación.</a:t>
            </a:r>
            <a:endParaRPr lang="es-ES" sz="2000" b="1" dirty="0"/>
          </a:p>
        </p:txBody>
      </p:sp>
      <p:sp>
        <p:nvSpPr>
          <p:cNvPr id="3" name="1 Título"/>
          <p:cNvSpPr txBox="1">
            <a:spLocks/>
          </p:cNvSpPr>
          <p:nvPr/>
        </p:nvSpPr>
        <p:spPr>
          <a:xfrm>
            <a:off x="467544" y="260648"/>
            <a:ext cx="6696744" cy="792088"/>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b="1" dirty="0">
                <a:solidFill>
                  <a:schemeClr val="tx2"/>
                </a:solidFill>
              </a:rPr>
              <a:t>a</a:t>
            </a:r>
            <a:r>
              <a:rPr lang="de-DE" sz="3200" b="1" dirty="0" smtClean="0">
                <a:solidFill>
                  <a:schemeClr val="tx2"/>
                </a:solidFill>
              </a:rPr>
              <a:t>)  Proceso  </a:t>
            </a:r>
            <a:r>
              <a:rPr lang="de-DE" sz="3200" b="1" dirty="0">
                <a:solidFill>
                  <a:schemeClr val="tx2"/>
                </a:solidFill>
              </a:rPr>
              <a:t>de </a:t>
            </a:r>
            <a:r>
              <a:rPr lang="de-DE" sz="3200" b="1" dirty="0" smtClean="0">
                <a:solidFill>
                  <a:schemeClr val="tx2"/>
                </a:solidFill>
              </a:rPr>
              <a:t> Captura</a:t>
            </a:r>
            <a:r>
              <a:rPr lang="es-ES" sz="3200" dirty="0" smtClean="0">
                <a:solidFill>
                  <a:schemeClr val="tx2"/>
                </a:solidFill>
              </a:rPr>
              <a:t/>
            </a:r>
            <a:br>
              <a:rPr lang="es-ES" sz="3200" dirty="0" smtClean="0">
                <a:solidFill>
                  <a:schemeClr val="tx2"/>
                </a:solidFill>
              </a:rPr>
            </a:br>
            <a:endParaRPr lang="es-ES" sz="3200" dirty="0">
              <a:solidFill>
                <a:schemeClr val="tx2"/>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51</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9255"/>
            <a:ext cx="868334" cy="86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997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628800"/>
            <a:ext cx="8229600" cy="1800200"/>
          </a:xfrm>
        </p:spPr>
        <p:txBody>
          <a:bodyPr>
            <a:normAutofit fontScale="90000"/>
          </a:bodyPr>
          <a:lstStyle/>
          <a:p>
            <a:r>
              <a:rPr lang="de-DE" sz="4900" b="1" dirty="0" smtClean="0">
                <a:solidFill>
                  <a:schemeClr val="tx2"/>
                </a:solidFill>
              </a:rPr>
              <a:t>5.3   </a:t>
            </a:r>
            <a:r>
              <a:rPr lang="de-DE" sz="4900" b="1" dirty="0">
                <a:solidFill>
                  <a:schemeClr val="tx2"/>
                </a:solidFill>
              </a:rPr>
              <a:t>Procesos </a:t>
            </a:r>
            <a:r>
              <a:rPr lang="de-DE" sz="4900" b="1" dirty="0" smtClean="0">
                <a:solidFill>
                  <a:schemeClr val="tx2"/>
                </a:solidFill>
              </a:rPr>
              <a:t> de  </a:t>
            </a:r>
            <a:r>
              <a:rPr lang="de-DE" sz="4900" b="1" dirty="0">
                <a:solidFill>
                  <a:schemeClr val="tx2"/>
                </a:solidFill>
              </a:rPr>
              <a:t>gestión </a:t>
            </a:r>
            <a:r>
              <a:rPr lang="de-DE" sz="4900" b="1" dirty="0" smtClean="0">
                <a:solidFill>
                  <a:schemeClr val="tx2"/>
                </a:solidFill>
              </a:rPr>
              <a:t> de </a:t>
            </a:r>
            <a:r>
              <a:rPr lang="de-DE" sz="4900" b="1" dirty="0">
                <a:solidFill>
                  <a:schemeClr val="tx2"/>
                </a:solidFill>
              </a:rPr>
              <a:t>documentos</a:t>
            </a:r>
            <a:r>
              <a:rPr lang="es-ES" dirty="0"/>
              <a:t/>
            </a:r>
            <a:br>
              <a:rPr lang="es-ES" dirty="0"/>
            </a:br>
            <a:endParaRPr lang="es-ES" dirty="0"/>
          </a:p>
        </p:txBody>
      </p:sp>
      <p:sp>
        <p:nvSpPr>
          <p:cNvPr id="4" name="1 Título"/>
          <p:cNvSpPr txBox="1">
            <a:spLocks/>
          </p:cNvSpPr>
          <p:nvPr/>
        </p:nvSpPr>
        <p:spPr>
          <a:xfrm>
            <a:off x="323528" y="3284984"/>
            <a:ext cx="8229600" cy="20742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a:t>b) </a:t>
            </a:r>
            <a:r>
              <a:rPr lang="es-ES" sz="4000" b="1" dirty="0" smtClean="0"/>
              <a:t>  Proceso  de  Clasificación</a:t>
            </a:r>
            <a:endParaRPr lang="es-ES" sz="40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52</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4759"/>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39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628800"/>
            <a:ext cx="8208912" cy="954107"/>
          </a:xfrm>
          <a:prstGeom prst="rect">
            <a:avLst/>
          </a:prstGeom>
        </p:spPr>
        <p:txBody>
          <a:bodyPr wrap="square">
            <a:spAutoFit/>
          </a:bodyPr>
          <a:lstStyle/>
          <a:p>
            <a:pPr algn="just"/>
            <a:r>
              <a:rPr lang="es-ES" sz="2800" dirty="0" smtClean="0"/>
              <a:t>- Proceso </a:t>
            </a:r>
            <a:r>
              <a:rPr lang="es-ES" sz="2800" dirty="0"/>
              <a:t>archivístico </a:t>
            </a:r>
            <a:r>
              <a:rPr lang="es-ES" sz="2800" b="1" dirty="0"/>
              <a:t>obligatorio</a:t>
            </a:r>
            <a:r>
              <a:rPr lang="es-ES" sz="2800" dirty="0"/>
              <a:t> para todos </a:t>
            </a:r>
            <a:r>
              <a:rPr lang="es-ES" sz="2800" dirty="0" smtClean="0"/>
              <a:t>los documentos</a:t>
            </a:r>
            <a:endParaRPr lang="es-ES" sz="2800" dirty="0"/>
          </a:p>
        </p:txBody>
      </p:sp>
      <p:sp>
        <p:nvSpPr>
          <p:cNvPr id="3" name="1 Título"/>
          <p:cNvSpPr txBox="1">
            <a:spLocks/>
          </p:cNvSpPr>
          <p:nvPr/>
        </p:nvSpPr>
        <p:spPr>
          <a:xfrm>
            <a:off x="323528" y="332656"/>
            <a:ext cx="8229600" cy="10801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a:solidFill>
                  <a:schemeClr val="tx2"/>
                </a:solidFill>
              </a:rPr>
              <a:t>b) </a:t>
            </a:r>
            <a:r>
              <a:rPr lang="es-ES" sz="2800" b="1" dirty="0" smtClean="0">
                <a:solidFill>
                  <a:schemeClr val="tx2"/>
                </a:solidFill>
              </a:rPr>
              <a:t>  Proceso  de  Clasificación</a:t>
            </a:r>
            <a:endParaRPr lang="es-ES" sz="2800" dirty="0">
              <a:solidFill>
                <a:schemeClr val="tx2"/>
              </a:solidFill>
            </a:endParaRPr>
          </a:p>
        </p:txBody>
      </p:sp>
      <p:sp>
        <p:nvSpPr>
          <p:cNvPr id="4" name="3 Rectángulo"/>
          <p:cNvSpPr/>
          <p:nvPr/>
        </p:nvSpPr>
        <p:spPr>
          <a:xfrm>
            <a:off x="467544" y="3340149"/>
            <a:ext cx="8208912" cy="1384995"/>
          </a:xfrm>
          <a:prstGeom prst="rect">
            <a:avLst/>
          </a:prstGeom>
        </p:spPr>
        <p:txBody>
          <a:bodyPr wrap="square">
            <a:spAutoFit/>
          </a:bodyPr>
          <a:lstStyle/>
          <a:p>
            <a:pPr algn="just"/>
            <a:r>
              <a:rPr lang="es-ES" sz="2800" dirty="0" smtClean="0"/>
              <a:t>- Todos </a:t>
            </a:r>
            <a:r>
              <a:rPr lang="es-ES" sz="2800" dirty="0"/>
              <a:t>los expedientes y agregaciones documentales </a:t>
            </a:r>
            <a:r>
              <a:rPr lang="es-ES" sz="2800" dirty="0" smtClean="0"/>
              <a:t>deberán </a:t>
            </a:r>
            <a:r>
              <a:rPr lang="es-ES" sz="2800" dirty="0"/>
              <a:t>formar parte de alguna de las </a:t>
            </a:r>
            <a:r>
              <a:rPr lang="es-ES" sz="2800" b="1" dirty="0"/>
              <a:t>series </a:t>
            </a:r>
            <a:r>
              <a:rPr lang="es-ES" sz="2800" b="1" dirty="0" smtClean="0"/>
              <a:t>   documentales</a:t>
            </a:r>
            <a:r>
              <a:rPr lang="es-ES" sz="2800" dirty="0" smtClean="0"/>
              <a:t> recogidas </a:t>
            </a:r>
            <a:r>
              <a:rPr lang="es-ES" sz="2800" dirty="0"/>
              <a:t>en el cuadro de clasificación</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53</a:t>
            </a:fld>
            <a:endParaRPr lang="es-ES" dirty="0">
              <a:solidFill>
                <a:schemeClr val="tx1"/>
              </a:solidFill>
            </a:endParaRPr>
          </a:p>
        </p:txBody>
      </p:sp>
      <p:pic>
        <p:nvPicPr>
          <p:cNvPr id="7"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895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13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607" y="543446"/>
            <a:ext cx="8608865" cy="5693866"/>
          </a:xfrm>
          <a:prstGeom prst="rect">
            <a:avLst/>
          </a:prstGeom>
        </p:spPr>
        <p:txBody>
          <a:bodyPr wrap="square">
            <a:spAutoFit/>
          </a:bodyPr>
          <a:lstStyle/>
          <a:p>
            <a:r>
              <a:rPr lang="de-DE" sz="2800" b="1" dirty="0">
                <a:solidFill>
                  <a:schemeClr val="tx2"/>
                </a:solidFill>
              </a:rPr>
              <a:t>b.2) Agregaciones de documentos</a:t>
            </a:r>
            <a:endParaRPr lang="es-ES" sz="2800" dirty="0">
              <a:solidFill>
                <a:schemeClr val="tx2"/>
              </a:solidFill>
            </a:endParaRPr>
          </a:p>
          <a:p>
            <a:r>
              <a:rPr lang="de-DE" sz="2400" dirty="0"/>
              <a:t> </a:t>
            </a:r>
            <a:endParaRPr lang="es-ES" sz="2400" dirty="0"/>
          </a:p>
          <a:p>
            <a:pPr algn="just"/>
            <a:r>
              <a:rPr lang="de-DE" sz="2400" dirty="0"/>
              <a:t>Se entiende por agregaciones de documentos los conjuntos de documentos administrativos electrónicos creados </a:t>
            </a:r>
            <a:r>
              <a:rPr lang="de-DE" sz="2400" b="1" dirty="0"/>
              <a:t>al margen de un procedimiento </a:t>
            </a:r>
            <a:r>
              <a:rPr lang="de-DE" sz="2400" dirty="0"/>
              <a:t>administrativo como resultado de una secuencia de actuaciones relacionadas o vinculadas por un asunto o una afinidad de asuntos que conducen a un mismo resultado final concreto. </a:t>
            </a:r>
            <a:endParaRPr lang="de-DE" sz="2400" dirty="0" smtClean="0"/>
          </a:p>
          <a:p>
            <a:pPr algn="just"/>
            <a:endParaRPr lang="de-DE" sz="2400" dirty="0"/>
          </a:p>
          <a:p>
            <a:pPr algn="just"/>
            <a:r>
              <a:rPr lang="de-DE" sz="2400" dirty="0" smtClean="0"/>
              <a:t>Se </a:t>
            </a:r>
            <a:r>
              <a:rPr lang="de-DE" sz="2400" dirty="0"/>
              <a:t>ha utilizado a veces el término “dossier“ para denominar estas entidades documenales.</a:t>
            </a:r>
            <a:endParaRPr lang="es-ES" sz="2400" dirty="0"/>
          </a:p>
          <a:p>
            <a:r>
              <a:rPr lang="de-DE" sz="2400" dirty="0"/>
              <a:t> </a:t>
            </a:r>
            <a:endParaRPr lang="es-ES" sz="2400" dirty="0"/>
          </a:p>
          <a:p>
            <a:pPr algn="just"/>
            <a:r>
              <a:rPr lang="de-DE" sz="2400" dirty="0"/>
              <a:t>Dado que no son consecuencia de un procedimiento no responden a las mismas característcas del expediente administrativo electrónico. </a:t>
            </a:r>
            <a:r>
              <a:rPr lang="de-DE" sz="2400" b="1" dirty="0"/>
              <a:t>No obstante, su tratamiento documental debería ser </a:t>
            </a:r>
            <a:r>
              <a:rPr lang="de-DE" sz="2400" b="1" dirty="0" smtClean="0"/>
              <a:t>análogo...</a:t>
            </a:r>
            <a:endParaRPr lang="es-ES" sz="2400" b="1" dirty="0"/>
          </a:p>
        </p:txBody>
      </p:sp>
      <p:sp>
        <p:nvSpPr>
          <p:cNvPr id="4" name="3 Marcador de número de diapositiva"/>
          <p:cNvSpPr>
            <a:spLocks noGrp="1"/>
          </p:cNvSpPr>
          <p:nvPr>
            <p:ph type="sldNum" sz="quarter" idx="12"/>
          </p:nvPr>
        </p:nvSpPr>
        <p:spPr>
          <a:xfrm>
            <a:off x="6588224" y="6381328"/>
            <a:ext cx="2133600" cy="365125"/>
          </a:xfrm>
        </p:spPr>
        <p:txBody>
          <a:bodyPr/>
          <a:lstStyle/>
          <a:p>
            <a:fld id="{132FADFE-3B8F-471C-ABF0-DBC7717ECBBC}" type="slidenum">
              <a:rPr lang="es-ES" smtClean="0">
                <a:solidFill>
                  <a:schemeClr val="tx1"/>
                </a:solidFill>
              </a:rPr>
              <a:t>54</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3603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59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616034"/>
            <a:ext cx="8928992" cy="6063198"/>
          </a:xfrm>
          <a:prstGeom prst="rect">
            <a:avLst/>
          </a:prstGeom>
        </p:spPr>
        <p:txBody>
          <a:bodyPr wrap="square">
            <a:spAutoFit/>
          </a:bodyPr>
          <a:lstStyle/>
          <a:p>
            <a:r>
              <a:rPr lang="de-DE" sz="2800" b="1" dirty="0">
                <a:solidFill>
                  <a:schemeClr val="tx2"/>
                </a:solidFill>
              </a:rPr>
              <a:t>b.2) Agregaciones de </a:t>
            </a:r>
            <a:r>
              <a:rPr lang="de-DE" sz="2800" b="1" dirty="0" smtClean="0">
                <a:solidFill>
                  <a:schemeClr val="tx2"/>
                </a:solidFill>
              </a:rPr>
              <a:t>documentos</a:t>
            </a:r>
          </a:p>
          <a:p>
            <a:endParaRPr lang="es-ES" sz="2000" dirty="0"/>
          </a:p>
          <a:p>
            <a:r>
              <a:rPr lang="de-DE" sz="2000" dirty="0" smtClean="0"/>
              <a:t> ... por </a:t>
            </a:r>
            <a:r>
              <a:rPr lang="de-DE" sz="2000" dirty="0"/>
              <a:t>lo que reunirán las siguientes características:</a:t>
            </a:r>
            <a:endParaRPr lang="es-ES" sz="2000" dirty="0"/>
          </a:p>
          <a:p>
            <a:r>
              <a:rPr lang="de-DE" sz="2000" dirty="0"/>
              <a:t> </a:t>
            </a:r>
            <a:endParaRPr lang="es-ES" sz="2000" dirty="0"/>
          </a:p>
          <a:p>
            <a:pPr algn="just"/>
            <a:r>
              <a:rPr lang="de-DE" sz="2000" dirty="0" smtClean="0"/>
              <a:t>- Sólo </a:t>
            </a:r>
            <a:r>
              <a:rPr lang="de-DE" sz="2000" dirty="0"/>
              <a:t>se integrarán en la agrupación </a:t>
            </a:r>
            <a:r>
              <a:rPr lang="de-DE" sz="2000" b="1" dirty="0"/>
              <a:t>documentos finales </a:t>
            </a:r>
            <a:r>
              <a:rPr lang="de-DE" sz="2000" dirty="0"/>
              <a:t>(no borradores de </a:t>
            </a:r>
            <a:r>
              <a:rPr lang="de-DE" sz="2000" dirty="0" smtClean="0"/>
              <a:t>documentos</a:t>
            </a:r>
            <a:r>
              <a:rPr lang="de-DE" sz="2000" dirty="0"/>
              <a:t>).</a:t>
            </a:r>
            <a:endParaRPr lang="es-ES" sz="2000" dirty="0"/>
          </a:p>
          <a:p>
            <a:endParaRPr lang="de-DE" sz="2000" dirty="0" smtClean="0"/>
          </a:p>
          <a:p>
            <a:r>
              <a:rPr lang="de-DE" sz="2000" dirty="0" smtClean="0"/>
              <a:t>- </a:t>
            </a:r>
            <a:r>
              <a:rPr lang="de-DE" sz="2000" dirty="0"/>
              <a:t>Los documentos estarán dotados de un </a:t>
            </a:r>
            <a:r>
              <a:rPr lang="de-DE" sz="2000" b="1" dirty="0"/>
              <a:t>identificador único</a:t>
            </a:r>
            <a:r>
              <a:rPr lang="de-DE" sz="2000" dirty="0"/>
              <a:t>.</a:t>
            </a:r>
            <a:endParaRPr lang="es-ES" sz="2000" dirty="0"/>
          </a:p>
          <a:p>
            <a:endParaRPr lang="de-DE" sz="2000" dirty="0" smtClean="0"/>
          </a:p>
          <a:p>
            <a:r>
              <a:rPr lang="de-DE" sz="2000" dirty="0" smtClean="0"/>
              <a:t>- </a:t>
            </a:r>
            <a:r>
              <a:rPr lang="de-DE" sz="2000" dirty="0"/>
              <a:t>Los documentos deberán estar </a:t>
            </a:r>
            <a:r>
              <a:rPr lang="de-DE" sz="2000" b="1" dirty="0"/>
              <a:t>fechados</a:t>
            </a:r>
            <a:r>
              <a:rPr lang="de-DE" sz="2000" dirty="0"/>
              <a:t>.</a:t>
            </a:r>
            <a:endParaRPr lang="es-ES" sz="2000" dirty="0"/>
          </a:p>
          <a:p>
            <a:endParaRPr lang="de-DE" sz="2000" dirty="0" smtClean="0"/>
          </a:p>
          <a:p>
            <a:pPr algn="just"/>
            <a:r>
              <a:rPr lang="de-DE" sz="2000" dirty="0" smtClean="0"/>
              <a:t>- Deberá </a:t>
            </a:r>
            <a:r>
              <a:rPr lang="de-DE" sz="2000" b="1" dirty="0"/>
              <a:t>preverse el cierre </a:t>
            </a:r>
            <a:r>
              <a:rPr lang="de-DE" sz="2000" dirty="0"/>
              <a:t>de la agrupación documental en un momento </a:t>
            </a:r>
            <a:r>
              <a:rPr lang="de-DE" sz="2000" dirty="0" smtClean="0"/>
              <a:t>determinado</a:t>
            </a:r>
            <a:r>
              <a:rPr lang="de-DE" sz="2000" dirty="0"/>
              <a:t>, a partir del cual no será posible admitir nuevos </a:t>
            </a:r>
            <a:r>
              <a:rPr lang="de-DE" sz="2000" dirty="0" smtClean="0"/>
              <a:t>documentos</a:t>
            </a:r>
            <a:endParaRPr lang="es-ES" sz="2000" dirty="0"/>
          </a:p>
          <a:p>
            <a:pPr algn="just"/>
            <a:endParaRPr lang="de-DE" sz="2000" dirty="0" smtClean="0"/>
          </a:p>
          <a:p>
            <a:pPr algn="just"/>
            <a:r>
              <a:rPr lang="de-DE" sz="2000" dirty="0" smtClean="0"/>
              <a:t>- El </a:t>
            </a:r>
            <a:r>
              <a:rPr lang="de-DE" sz="2000" b="1" dirty="0"/>
              <a:t>índice electrónico </a:t>
            </a:r>
            <a:r>
              <a:rPr lang="de-DE" sz="2000" dirty="0"/>
              <a:t>recogerá el identificador, la huella o hash, la fecha de los </a:t>
            </a:r>
            <a:r>
              <a:rPr lang="de-DE" sz="2000" dirty="0" smtClean="0"/>
              <a:t>documentos </a:t>
            </a:r>
            <a:r>
              <a:rPr lang="de-DE" sz="2000" dirty="0"/>
              <a:t>y el orden dentro de la agrupación, así como la firma del propio índice</a:t>
            </a:r>
            <a:endParaRPr lang="es-ES" sz="2000" dirty="0"/>
          </a:p>
          <a:p>
            <a:endParaRPr lang="de-DE" sz="2000" dirty="0" smtClean="0"/>
          </a:p>
          <a:p>
            <a:r>
              <a:rPr lang="de-DE" sz="2000" dirty="0" smtClean="0"/>
              <a:t>- La </a:t>
            </a:r>
            <a:r>
              <a:rPr lang="de-DE" sz="2000" dirty="0"/>
              <a:t>agrupación deberá tener asignados </a:t>
            </a:r>
            <a:r>
              <a:rPr lang="de-DE" sz="2000" b="1" dirty="0"/>
              <a:t>metadatos análogos </a:t>
            </a:r>
            <a:r>
              <a:rPr lang="de-DE" sz="2000" dirty="0"/>
              <a:t>a los obligatorios </a:t>
            </a:r>
            <a:r>
              <a:rPr lang="de-DE" sz="2000" dirty="0" smtClean="0"/>
              <a:t> y complementarios </a:t>
            </a:r>
            <a:r>
              <a:rPr lang="de-DE" sz="2000" dirty="0"/>
              <a:t>del expediente electrónico.</a:t>
            </a:r>
            <a:endParaRPr lang="es-ES"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55</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06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8229600" cy="1800200"/>
          </a:xfrm>
        </p:spPr>
        <p:txBody>
          <a:bodyPr>
            <a:normAutofit fontScale="90000"/>
          </a:bodyPr>
          <a:lstStyle/>
          <a:p>
            <a:r>
              <a:rPr lang="de-DE" sz="4900" b="1" dirty="0" smtClean="0"/>
              <a:t>5.3   </a:t>
            </a:r>
            <a:r>
              <a:rPr lang="de-DE" sz="4900" b="1" dirty="0"/>
              <a:t>Procesos </a:t>
            </a:r>
            <a:r>
              <a:rPr lang="de-DE" sz="4900" b="1" dirty="0" smtClean="0"/>
              <a:t> de  </a:t>
            </a:r>
            <a:r>
              <a:rPr lang="de-DE" sz="4900" b="1" dirty="0"/>
              <a:t>gestión </a:t>
            </a:r>
            <a:r>
              <a:rPr lang="de-DE" sz="4900" b="1" dirty="0" smtClean="0"/>
              <a:t> de </a:t>
            </a:r>
            <a:r>
              <a:rPr lang="de-DE" sz="4900" b="1" dirty="0"/>
              <a:t>documentos</a:t>
            </a:r>
            <a:r>
              <a:rPr lang="es-ES" dirty="0"/>
              <a:t/>
            </a:r>
            <a:br>
              <a:rPr lang="es-ES" dirty="0"/>
            </a:br>
            <a:endParaRPr lang="es-ES" dirty="0"/>
          </a:p>
        </p:txBody>
      </p:sp>
      <p:sp>
        <p:nvSpPr>
          <p:cNvPr id="4" name="1 Título"/>
          <p:cNvSpPr txBox="1">
            <a:spLocks/>
          </p:cNvSpPr>
          <p:nvPr/>
        </p:nvSpPr>
        <p:spPr>
          <a:xfrm>
            <a:off x="323528" y="3284984"/>
            <a:ext cx="8229600" cy="20742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000" b="1" dirty="0" smtClean="0"/>
              <a:t>c) </a:t>
            </a:r>
            <a:r>
              <a:rPr lang="de-DE" sz="4000" b="1" dirty="0"/>
              <a:t>Proceso de descripción.</a:t>
            </a:r>
            <a:endParaRPr lang="es-ES" sz="40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56</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39"/>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78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344816" cy="864096"/>
          </a:xfrm>
        </p:spPr>
        <p:txBody>
          <a:bodyPr>
            <a:normAutofit/>
          </a:bodyPr>
          <a:lstStyle/>
          <a:p>
            <a:r>
              <a:rPr lang="de-DE" sz="2800" b="1" dirty="0" smtClean="0">
                <a:solidFill>
                  <a:schemeClr val="tx2"/>
                </a:solidFill>
              </a:rPr>
              <a:t>Esquema </a:t>
            </a:r>
            <a:r>
              <a:rPr lang="de-DE" sz="2800" b="1" dirty="0">
                <a:solidFill>
                  <a:schemeClr val="tx2"/>
                </a:solidFill>
              </a:rPr>
              <a:t>institucional de </a:t>
            </a:r>
            <a:r>
              <a:rPr lang="de-DE" sz="2800" b="1" dirty="0" smtClean="0">
                <a:solidFill>
                  <a:schemeClr val="tx2"/>
                </a:solidFill>
              </a:rPr>
              <a:t>metadatos</a:t>
            </a:r>
            <a:endParaRPr lang="es-ES" sz="2800" dirty="0">
              <a:solidFill>
                <a:schemeClr val="tx2"/>
              </a:solidFill>
            </a:endParaRPr>
          </a:p>
        </p:txBody>
      </p:sp>
      <p:sp>
        <p:nvSpPr>
          <p:cNvPr id="3" name="2 Rectángulo"/>
          <p:cNvSpPr/>
          <p:nvPr/>
        </p:nvSpPr>
        <p:spPr>
          <a:xfrm>
            <a:off x="467544" y="1497558"/>
            <a:ext cx="7704856" cy="923330"/>
          </a:xfrm>
          <a:prstGeom prst="rect">
            <a:avLst/>
          </a:prstGeom>
        </p:spPr>
        <p:txBody>
          <a:bodyPr wrap="square">
            <a:spAutoFit/>
          </a:bodyPr>
          <a:lstStyle/>
          <a:p>
            <a:pPr algn="just"/>
            <a:r>
              <a:rPr lang="es-ES" dirty="0"/>
              <a:t>- Soportar </a:t>
            </a:r>
            <a:r>
              <a:rPr lang="es-ES" b="1" dirty="0"/>
              <a:t>todas las transacciones </a:t>
            </a:r>
            <a:r>
              <a:rPr lang="es-ES" dirty="0"/>
              <a:t>que tienen lugar en los procesos de gestión documental identificados en la NTI de Política de Gestión de Documentos Electrónicos </a:t>
            </a:r>
          </a:p>
        </p:txBody>
      </p:sp>
      <p:sp>
        <p:nvSpPr>
          <p:cNvPr id="4" name="3 CuadroTexto"/>
          <p:cNvSpPr txBox="1"/>
          <p:nvPr/>
        </p:nvSpPr>
        <p:spPr>
          <a:xfrm>
            <a:off x="1115616" y="2708920"/>
            <a:ext cx="4531987" cy="923330"/>
          </a:xfrm>
          <a:prstGeom prst="rect">
            <a:avLst/>
          </a:prstGeom>
          <a:noFill/>
        </p:spPr>
        <p:txBody>
          <a:bodyPr wrap="square" rtlCol="0">
            <a:spAutoFit/>
          </a:bodyPr>
          <a:lstStyle/>
          <a:p>
            <a:r>
              <a:rPr lang="es-ES" dirty="0"/>
              <a:t>E</a:t>
            </a:r>
            <a:r>
              <a:rPr lang="es-ES" dirty="0" smtClean="0"/>
              <a:t>squema </a:t>
            </a:r>
            <a:r>
              <a:rPr lang="es-ES" dirty="0"/>
              <a:t>de metadatos </a:t>
            </a:r>
            <a:r>
              <a:rPr lang="es-ES" b="1" dirty="0" smtClean="0"/>
              <a:t>e-EMGDE</a:t>
            </a:r>
          </a:p>
          <a:p>
            <a:r>
              <a:rPr lang="es-ES" dirty="0" smtClean="0"/>
              <a:t>(NTI Política </a:t>
            </a:r>
            <a:r>
              <a:rPr lang="es-ES" dirty="0"/>
              <a:t>de Gestión de Documentos </a:t>
            </a:r>
            <a:r>
              <a:rPr lang="es-ES" dirty="0" smtClean="0"/>
              <a:t>Electrónicos)</a:t>
            </a:r>
            <a:endParaRPr lang="es-ES" dirty="0"/>
          </a:p>
        </p:txBody>
      </p:sp>
      <p:sp>
        <p:nvSpPr>
          <p:cNvPr id="5" name="4 CuadroTexto"/>
          <p:cNvSpPr txBox="1"/>
          <p:nvPr/>
        </p:nvSpPr>
        <p:spPr>
          <a:xfrm>
            <a:off x="539552" y="4245091"/>
            <a:ext cx="5544616" cy="2031325"/>
          </a:xfrm>
          <a:prstGeom prst="rect">
            <a:avLst/>
          </a:prstGeom>
          <a:noFill/>
        </p:spPr>
        <p:txBody>
          <a:bodyPr wrap="square" rtlCol="0">
            <a:spAutoFit/>
          </a:bodyPr>
          <a:lstStyle/>
          <a:p>
            <a:pPr algn="just"/>
            <a:r>
              <a:rPr lang="de-DE" dirty="0"/>
              <a:t>- Generar </a:t>
            </a:r>
            <a:r>
              <a:rPr lang="de-DE" b="1" dirty="0"/>
              <a:t>descripciones archivísticas conformes con las normas técnicas internacionales</a:t>
            </a:r>
            <a:r>
              <a:rPr lang="de-DE" dirty="0"/>
              <a:t>, en particular las del Consejo Internacional de Archivos  y de la </a:t>
            </a:r>
            <a:r>
              <a:rPr lang="de-DE" b="1" dirty="0"/>
              <a:t>C-Neda</a:t>
            </a:r>
            <a:r>
              <a:rPr lang="de-DE" dirty="0"/>
              <a:t> mediante la determinación de las equivalencias existentes entre sus elementos de descripción, atributos y metadatos respectivos.</a:t>
            </a:r>
            <a:endParaRPr lang="es-ES" dirty="0"/>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378497"/>
            <a:ext cx="2498741" cy="3533019"/>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57</a:t>
            </a:fld>
            <a:endParaRPr lang="es-ES" dirty="0">
              <a:solidFill>
                <a:schemeClr val="tx1"/>
              </a:solidFill>
            </a:endParaRPr>
          </a:p>
        </p:txBody>
      </p:sp>
      <p:pic>
        <p:nvPicPr>
          <p:cNvPr id="8" name="Picture 4" descr="Logotipo DiputaciÃ³n de S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5"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705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196752"/>
            <a:ext cx="7272808" cy="1200329"/>
          </a:xfrm>
          <a:prstGeom prst="rect">
            <a:avLst/>
          </a:prstGeom>
        </p:spPr>
        <p:txBody>
          <a:bodyPr wrap="square">
            <a:spAutoFit/>
          </a:bodyPr>
          <a:lstStyle/>
          <a:p>
            <a:pPr algn="just"/>
            <a:r>
              <a:rPr lang="de-DE" sz="2400" dirty="0" smtClean="0"/>
              <a:t>- </a:t>
            </a:r>
            <a:r>
              <a:rPr lang="de-DE" sz="2400" b="1" dirty="0" smtClean="0"/>
              <a:t>Esquemas </a:t>
            </a:r>
            <a:r>
              <a:rPr lang="de-DE" sz="2400" b="1" dirty="0"/>
              <a:t>codificados </a:t>
            </a:r>
            <a:r>
              <a:rPr lang="de-DE" sz="2400" b="1" dirty="0" smtClean="0"/>
              <a:t>complementarios </a:t>
            </a:r>
            <a:r>
              <a:rPr lang="de-DE" sz="2400" dirty="0"/>
              <a:t>específicos </a:t>
            </a:r>
            <a:r>
              <a:rPr lang="de-DE" sz="2400" dirty="0" smtClean="0"/>
              <a:t>para </a:t>
            </a:r>
            <a:r>
              <a:rPr lang="de-DE" sz="2400" dirty="0"/>
              <a:t>cumplimentar la información de los elementos de </a:t>
            </a:r>
            <a:r>
              <a:rPr lang="de-DE" sz="2400" dirty="0" smtClean="0"/>
              <a:t> metadatos </a:t>
            </a:r>
            <a:r>
              <a:rPr lang="de-DE" sz="2400" dirty="0"/>
              <a:t>del esquema institucional, </a:t>
            </a:r>
            <a:r>
              <a:rPr lang="de-DE" sz="2400" dirty="0" smtClean="0"/>
              <a:t>como</a:t>
            </a:r>
            <a:r>
              <a:rPr lang="de-DE" sz="2400" dirty="0"/>
              <a:t>:</a:t>
            </a:r>
            <a:endParaRPr lang="es-ES" sz="2400" dirty="0"/>
          </a:p>
        </p:txBody>
      </p:sp>
      <p:sp>
        <p:nvSpPr>
          <p:cNvPr id="3" name="2 Rectángulo"/>
          <p:cNvSpPr/>
          <p:nvPr/>
        </p:nvSpPr>
        <p:spPr>
          <a:xfrm>
            <a:off x="2411760" y="2826802"/>
            <a:ext cx="5328592" cy="2677656"/>
          </a:xfrm>
          <a:prstGeom prst="rect">
            <a:avLst/>
          </a:prstGeom>
        </p:spPr>
        <p:txBody>
          <a:bodyPr wrap="square">
            <a:spAutoFit/>
          </a:bodyPr>
          <a:lstStyle/>
          <a:p>
            <a:r>
              <a:rPr lang="de-DE" sz="2400" dirty="0" smtClean="0"/>
              <a:t>- </a:t>
            </a:r>
            <a:r>
              <a:rPr lang="de-DE" sz="2400" b="1" dirty="0"/>
              <a:t>L</a:t>
            </a:r>
            <a:r>
              <a:rPr lang="de-DE" sz="2400" dirty="0"/>
              <a:t>istas controladas de términos</a:t>
            </a:r>
            <a:endParaRPr lang="es-ES" sz="2400" dirty="0"/>
          </a:p>
          <a:p>
            <a:r>
              <a:rPr lang="de-DE" sz="2400" dirty="0" smtClean="0"/>
              <a:t>- </a:t>
            </a:r>
            <a:r>
              <a:rPr lang="de-DE" sz="2400" b="1" dirty="0" smtClean="0"/>
              <a:t>R</a:t>
            </a:r>
            <a:r>
              <a:rPr lang="de-DE" sz="2400" dirty="0" smtClean="0"/>
              <a:t>eglas </a:t>
            </a:r>
            <a:r>
              <a:rPr lang="de-DE" sz="2400" dirty="0"/>
              <a:t>sobre como introducir nombres, </a:t>
            </a:r>
            <a:r>
              <a:rPr lang="de-DE" sz="2400" dirty="0" smtClean="0"/>
              <a:t>    </a:t>
            </a:r>
          </a:p>
          <a:p>
            <a:r>
              <a:rPr lang="de-DE" sz="2400" dirty="0" smtClean="0"/>
              <a:t>   fechas</a:t>
            </a:r>
            <a:r>
              <a:rPr lang="de-DE" sz="2400" dirty="0"/>
              <a:t>, etc</a:t>
            </a:r>
            <a:endParaRPr lang="es-ES" sz="2400" dirty="0"/>
          </a:p>
          <a:p>
            <a:r>
              <a:rPr lang="de-DE" sz="2400" dirty="0"/>
              <a:t>- </a:t>
            </a:r>
            <a:r>
              <a:rPr lang="de-DE" sz="2400" b="1" dirty="0" smtClean="0"/>
              <a:t>T</a:t>
            </a:r>
            <a:r>
              <a:rPr lang="de-DE" sz="2400" dirty="0" smtClean="0"/>
              <a:t>esauros</a:t>
            </a:r>
            <a:endParaRPr lang="es-ES" sz="2400" dirty="0"/>
          </a:p>
          <a:p>
            <a:r>
              <a:rPr lang="de-DE" sz="2400" dirty="0"/>
              <a:t>- </a:t>
            </a:r>
            <a:r>
              <a:rPr lang="de-DE" sz="2400" b="1" dirty="0" smtClean="0"/>
              <a:t>V</a:t>
            </a:r>
            <a:r>
              <a:rPr lang="de-DE" sz="2400" dirty="0" smtClean="0"/>
              <a:t>ocabularios</a:t>
            </a:r>
            <a:endParaRPr lang="es-ES" sz="2400" dirty="0"/>
          </a:p>
          <a:p>
            <a:r>
              <a:rPr lang="de-DE" sz="2400" dirty="0"/>
              <a:t>- </a:t>
            </a:r>
            <a:r>
              <a:rPr lang="de-DE" sz="2400" b="1" dirty="0"/>
              <a:t>Í</a:t>
            </a:r>
            <a:r>
              <a:rPr lang="de-DE" sz="2400" dirty="0"/>
              <a:t>ndices de materias</a:t>
            </a:r>
            <a:endParaRPr lang="es-ES" sz="2400" dirty="0"/>
          </a:p>
          <a:p>
            <a:r>
              <a:rPr lang="de-DE" sz="2400" dirty="0"/>
              <a:t>- </a:t>
            </a:r>
            <a:r>
              <a:rPr lang="de-DE" sz="2400" b="1" dirty="0" smtClean="0"/>
              <a:t>O</a:t>
            </a:r>
            <a:r>
              <a:rPr lang="de-DE" sz="2400" dirty="0" smtClean="0"/>
              <a:t>tros</a:t>
            </a:r>
            <a:endParaRPr lang="es-ES" sz="2400" dirty="0"/>
          </a:p>
        </p:txBody>
      </p:sp>
      <p:sp>
        <p:nvSpPr>
          <p:cNvPr id="4" name="3 CuadroTexto"/>
          <p:cNvSpPr txBox="1"/>
          <p:nvPr/>
        </p:nvSpPr>
        <p:spPr>
          <a:xfrm>
            <a:off x="1043608" y="5651956"/>
            <a:ext cx="3574248" cy="461665"/>
          </a:xfrm>
          <a:prstGeom prst="rect">
            <a:avLst/>
          </a:prstGeom>
          <a:noFill/>
        </p:spPr>
        <p:txBody>
          <a:bodyPr wrap="none" rtlCol="0">
            <a:spAutoFit/>
          </a:bodyPr>
          <a:lstStyle/>
          <a:p>
            <a:r>
              <a:rPr lang="es-ES" sz="2400" b="1" dirty="0" smtClean="0"/>
              <a:t>- Orientación </a:t>
            </a:r>
            <a:r>
              <a:rPr lang="es-ES" sz="2400" b="1" dirty="0" err="1" smtClean="0"/>
              <a:t>multientidad</a:t>
            </a:r>
            <a:endParaRPr lang="es-ES" sz="2400" b="1"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58</a:t>
            </a:fld>
            <a:endParaRPr lang="es-ES" dirty="0">
              <a:solidFill>
                <a:schemeClr val="tx1"/>
              </a:solidFill>
            </a:endParaRPr>
          </a:p>
        </p:txBody>
      </p:sp>
      <p:pic>
        <p:nvPicPr>
          <p:cNvPr id="7" name="Picture 4" descr="Logotipo DiputaciÃ³n de S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68334" cy="86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13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39752" y="461747"/>
            <a:ext cx="4320480" cy="523220"/>
          </a:xfrm>
          <a:prstGeom prst="rect">
            <a:avLst/>
          </a:prstGeom>
          <a:noFill/>
        </p:spPr>
        <p:txBody>
          <a:bodyPr wrap="square" rtlCol="0">
            <a:spAutoFit/>
          </a:bodyPr>
          <a:lstStyle/>
          <a:p>
            <a:r>
              <a:rPr lang="es-ES" sz="2800" b="1" dirty="0" smtClean="0">
                <a:solidFill>
                  <a:schemeClr val="tx2"/>
                </a:solidFill>
              </a:rPr>
              <a:t>Orientación </a:t>
            </a:r>
            <a:r>
              <a:rPr lang="es-ES" sz="2800" b="1" dirty="0" err="1" smtClean="0">
                <a:solidFill>
                  <a:schemeClr val="tx2"/>
                </a:solidFill>
              </a:rPr>
              <a:t>multientidad</a:t>
            </a:r>
            <a:endParaRPr lang="es-ES" sz="2800" b="1" dirty="0">
              <a:solidFill>
                <a:schemeClr val="tx2"/>
              </a:solidFill>
            </a:endParaRPr>
          </a:p>
        </p:txBody>
      </p:sp>
      <p:sp>
        <p:nvSpPr>
          <p:cNvPr id="3" name="2 Rectángulo"/>
          <p:cNvSpPr/>
          <p:nvPr/>
        </p:nvSpPr>
        <p:spPr>
          <a:xfrm>
            <a:off x="899592" y="1916832"/>
            <a:ext cx="7200800" cy="3416320"/>
          </a:xfrm>
          <a:prstGeom prst="rect">
            <a:avLst/>
          </a:prstGeom>
        </p:spPr>
        <p:txBody>
          <a:bodyPr wrap="square">
            <a:spAutoFit/>
          </a:bodyPr>
          <a:lstStyle/>
          <a:p>
            <a:pPr algn="just"/>
            <a:r>
              <a:rPr lang="es-ES" sz="2400" b="1" dirty="0" smtClean="0"/>
              <a:t>La necesaria aplicación del esquema de metadatos en </a:t>
            </a:r>
            <a:r>
              <a:rPr lang="es-ES" sz="2400" b="1" dirty="0"/>
              <a:t>el mayor grado de automatización posible </a:t>
            </a:r>
            <a:r>
              <a:rPr lang="es-ES" sz="2400" dirty="0"/>
              <a:t>encuentra </a:t>
            </a:r>
            <a:r>
              <a:rPr lang="es-ES" sz="2400" dirty="0" smtClean="0"/>
              <a:t>solución en </a:t>
            </a:r>
            <a:r>
              <a:rPr lang="es-ES" sz="2400" dirty="0"/>
              <a:t>el tratamiento </a:t>
            </a:r>
            <a:r>
              <a:rPr lang="es-ES" sz="2400" dirty="0" err="1" smtClean="0"/>
              <a:t>multientidad</a:t>
            </a:r>
            <a:r>
              <a:rPr lang="es-ES" sz="2400" dirty="0" smtClean="0"/>
              <a:t>,  </a:t>
            </a:r>
            <a:r>
              <a:rPr lang="es-ES" sz="2400" dirty="0"/>
              <a:t>especialmente en la determinación de las </a:t>
            </a:r>
            <a:r>
              <a:rPr lang="es-ES" sz="2400" dirty="0" smtClean="0"/>
              <a:t>interrelaciones </a:t>
            </a:r>
            <a:r>
              <a:rPr lang="es-ES" sz="2400" dirty="0"/>
              <a:t>entre ellas, permitiendo </a:t>
            </a:r>
            <a:r>
              <a:rPr lang="es-ES" sz="2400" b="1" dirty="0"/>
              <a:t>la herencia automatizada de metadatos</a:t>
            </a:r>
            <a:r>
              <a:rPr lang="es-ES" sz="2400" dirty="0"/>
              <a:t> entre las diferentes entidades y la diferentes categorías de la entidad documento, lo que constituye  un </a:t>
            </a:r>
            <a:r>
              <a:rPr lang="es-ES" sz="2400" b="1" dirty="0"/>
              <a:t>recurso fundamental  en la implantación automatizada de los metadatos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59</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1"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50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a:t>
            </a:fld>
            <a:endParaRPr lang="es-ES" dirty="0">
              <a:solidFill>
                <a:schemeClr val="tx1"/>
              </a:solidFill>
            </a:endParaRPr>
          </a:p>
        </p:txBody>
      </p:sp>
      <p:sp>
        <p:nvSpPr>
          <p:cNvPr id="3" name="2 Rectángulo"/>
          <p:cNvSpPr/>
          <p:nvPr/>
        </p:nvSpPr>
        <p:spPr>
          <a:xfrm>
            <a:off x="323528" y="1556792"/>
            <a:ext cx="8640960" cy="2862322"/>
          </a:xfrm>
          <a:prstGeom prst="rect">
            <a:avLst/>
          </a:prstGeom>
        </p:spPr>
        <p:txBody>
          <a:bodyPr wrap="square">
            <a:spAutoFit/>
          </a:bodyPr>
          <a:lstStyle/>
          <a:p>
            <a:r>
              <a:rPr lang="es-ES" sz="2000" dirty="0" smtClean="0"/>
              <a:t>- Los </a:t>
            </a:r>
            <a:r>
              <a:rPr lang="es-ES" sz="2000" dirty="0"/>
              <a:t>primeros intentos de informatizar la tramitación administrativa tropiezan pronto con la revelación de la existencia de abundantes </a:t>
            </a:r>
            <a:r>
              <a:rPr lang="es-ES" sz="2000" b="1" dirty="0"/>
              <a:t>divergencias en las prácticas administrativas </a:t>
            </a:r>
            <a:r>
              <a:rPr lang="es-ES" sz="2000" dirty="0"/>
              <a:t>de las distintas áreas y servicios de la institución. </a:t>
            </a:r>
            <a:endParaRPr lang="es-ES" sz="2000" dirty="0" smtClean="0"/>
          </a:p>
          <a:p>
            <a:endParaRPr lang="es-ES" sz="2000" dirty="0"/>
          </a:p>
          <a:p>
            <a:r>
              <a:rPr lang="es-ES" sz="2000" dirty="0" smtClean="0"/>
              <a:t>- Divergencias </a:t>
            </a:r>
            <a:r>
              <a:rPr lang="es-ES" sz="2000" dirty="0"/>
              <a:t>surgidas no tanto de la normativa reguladora, de decisiones suficientemente sopesadas o de un estudio sistemático de las necesidades y singularidades propias de los servicios, sino de los </a:t>
            </a:r>
            <a:r>
              <a:rPr lang="es-ES" sz="2000" b="1" dirty="0"/>
              <a:t>hábitos, costumbres y rutinas implantados </a:t>
            </a:r>
            <a:r>
              <a:rPr lang="es-ES" sz="2000" dirty="0"/>
              <a:t>a veces por una mimética repetición de las tareas de tramitación de los procedimientos de la propia unidad. </a:t>
            </a:r>
            <a:endParaRPr lang="es-ES" sz="2000" dirty="0" smtClean="0"/>
          </a:p>
        </p:txBody>
      </p:sp>
      <p:sp>
        <p:nvSpPr>
          <p:cNvPr id="5" name="4 CuadroTexto"/>
          <p:cNvSpPr txBox="1"/>
          <p:nvPr/>
        </p:nvSpPr>
        <p:spPr>
          <a:xfrm>
            <a:off x="323528" y="4494019"/>
            <a:ext cx="8352928" cy="2031325"/>
          </a:xfrm>
          <a:prstGeom prst="rect">
            <a:avLst/>
          </a:prstGeom>
          <a:noFill/>
        </p:spPr>
        <p:txBody>
          <a:bodyPr wrap="square" rtlCol="0">
            <a:spAutoFit/>
          </a:bodyPr>
          <a:lstStyle/>
          <a:p>
            <a:r>
              <a:rPr lang="es-ES" dirty="0" smtClean="0"/>
              <a:t>- C</a:t>
            </a:r>
            <a:r>
              <a:rPr lang="es-ES" b="1" dirty="0" smtClean="0"/>
              <a:t>umplimiento </a:t>
            </a:r>
            <a:r>
              <a:rPr lang="es-ES" b="1" dirty="0"/>
              <a:t>irregular o descuidado de la normativa</a:t>
            </a:r>
            <a:r>
              <a:rPr lang="es-ES" dirty="0"/>
              <a:t> o </a:t>
            </a:r>
            <a:r>
              <a:rPr lang="es-ES" dirty="0" smtClean="0"/>
              <a:t>una </a:t>
            </a:r>
            <a:r>
              <a:rPr lang="es-ES" dirty="0"/>
              <a:t>complicación innecesaria de los </a:t>
            </a:r>
            <a:r>
              <a:rPr lang="es-ES" dirty="0" smtClean="0"/>
              <a:t>trámites: </a:t>
            </a:r>
          </a:p>
          <a:p>
            <a:endParaRPr lang="es-ES" b="1" dirty="0"/>
          </a:p>
          <a:p>
            <a:r>
              <a:rPr lang="es-ES" b="1" dirty="0" smtClean="0"/>
              <a:t>	</a:t>
            </a:r>
            <a:r>
              <a:rPr lang="es-ES" dirty="0" smtClean="0"/>
              <a:t>- Requerimientos </a:t>
            </a:r>
            <a:r>
              <a:rPr lang="es-ES" dirty="0"/>
              <a:t>e incorporación de documentos, visados o vistos buenos </a:t>
            </a:r>
            <a:endParaRPr lang="es-ES" dirty="0" smtClean="0"/>
          </a:p>
          <a:p>
            <a:r>
              <a:rPr lang="es-ES" dirty="0"/>
              <a:t> </a:t>
            </a:r>
            <a:r>
              <a:rPr lang="es-ES" dirty="0" smtClean="0"/>
              <a:t>                   innecesarios </a:t>
            </a:r>
            <a:r>
              <a:rPr lang="es-ES" dirty="0"/>
              <a:t>o superfluos, ausencia de originales o fehacientes </a:t>
            </a:r>
            <a:endParaRPr lang="es-ES" dirty="0" smtClean="0"/>
          </a:p>
          <a:p>
            <a:r>
              <a:rPr lang="es-ES" dirty="0"/>
              <a:t> </a:t>
            </a:r>
            <a:r>
              <a:rPr lang="es-ES" dirty="0" smtClean="0"/>
              <a:t>                   sustanciales</a:t>
            </a:r>
            <a:r>
              <a:rPr lang="es-ES" dirty="0"/>
              <a:t>…</a:t>
            </a:r>
          </a:p>
          <a:p>
            <a:endParaRPr lang="es-ES" dirty="0"/>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26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905794"/>
            <a:ext cx="7488832" cy="3539430"/>
          </a:xfrm>
          <a:prstGeom prst="rect">
            <a:avLst/>
          </a:prstGeom>
        </p:spPr>
        <p:txBody>
          <a:bodyPr wrap="square">
            <a:spAutoFit/>
          </a:bodyPr>
          <a:lstStyle/>
          <a:p>
            <a:pPr algn="just"/>
            <a:r>
              <a:rPr lang="de-DE" sz="2800" dirty="0" smtClean="0"/>
              <a:t>La </a:t>
            </a:r>
            <a:r>
              <a:rPr lang="de-DE" sz="2800" dirty="0"/>
              <a:t>importancia de </a:t>
            </a:r>
            <a:r>
              <a:rPr lang="de-DE" sz="2800" b="1" dirty="0"/>
              <a:t>evidenciar el contexto </a:t>
            </a:r>
            <a:r>
              <a:rPr lang="de-DE" sz="2800" dirty="0"/>
              <a:t>concreto en el que se producen los </a:t>
            </a:r>
            <a:r>
              <a:rPr lang="de-DE" sz="2800" dirty="0" smtClean="0"/>
              <a:t>documentos, </a:t>
            </a:r>
            <a:r>
              <a:rPr lang="de-DE" sz="2800" dirty="0"/>
              <a:t>los procesos de gestión, sobre los que interactúan otras entidades, en la línea de las normas internacionales de descripción archivística del Consejo Internacional de Archivos (</a:t>
            </a:r>
            <a:r>
              <a:rPr lang="de-DE" sz="2800" b="1" dirty="0"/>
              <a:t>ISAD, ISAAR, ISDF, ISDIAH... RIC?</a:t>
            </a:r>
            <a:r>
              <a:rPr lang="de-DE" sz="2800" dirty="0"/>
              <a:t>) y de los documentos técnicos de la </a:t>
            </a:r>
            <a:r>
              <a:rPr lang="de-DE" sz="2800" b="1" dirty="0"/>
              <a:t>C-NEDA</a:t>
            </a:r>
            <a:endParaRPr lang="es-ES" sz="2800" b="1"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60</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09"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53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64570"/>
            <a:ext cx="8640960" cy="5016758"/>
          </a:xfrm>
          <a:prstGeom prst="rect">
            <a:avLst/>
          </a:prstGeom>
        </p:spPr>
        <p:txBody>
          <a:bodyPr wrap="square">
            <a:spAutoFit/>
          </a:bodyPr>
          <a:lstStyle/>
          <a:p>
            <a:r>
              <a:rPr lang="de-DE" sz="2000" b="1" dirty="0"/>
              <a:t> </a:t>
            </a:r>
            <a:r>
              <a:rPr lang="de-DE" sz="2000" b="1" dirty="0" smtClean="0"/>
              <a:t>- </a:t>
            </a:r>
            <a:r>
              <a:rPr lang="de-DE" sz="2000" b="1" dirty="0" smtClean="0"/>
              <a:t>Documento</a:t>
            </a:r>
            <a:r>
              <a:rPr lang="de-DE" sz="2000" b="1" dirty="0"/>
              <a:t>: </a:t>
            </a:r>
            <a:r>
              <a:rPr lang="de-DE" sz="2000" b="1" dirty="0" smtClean="0"/>
              <a:t> </a:t>
            </a:r>
            <a:r>
              <a:rPr lang="de-DE" sz="2000" dirty="0" smtClean="0"/>
              <a:t>Información </a:t>
            </a:r>
            <a:r>
              <a:rPr lang="de-DE" sz="2000" dirty="0"/>
              <a:t>estructurada en cualquier formato creada, recibida y </a:t>
            </a:r>
            <a:r>
              <a:rPr lang="de-DE" sz="2000" dirty="0" smtClean="0"/>
              <a:t>mantenida como </a:t>
            </a:r>
            <a:r>
              <a:rPr lang="de-DE" sz="2000" dirty="0"/>
              <a:t>evidencia por una organización o persona en cumplimiento de </a:t>
            </a:r>
            <a:r>
              <a:rPr lang="de-DE" sz="2000" dirty="0" smtClean="0"/>
              <a:t> obligaciones </a:t>
            </a:r>
            <a:r>
              <a:rPr lang="de-DE" sz="2000" dirty="0"/>
              <a:t>legales o para actuaciones de </a:t>
            </a:r>
            <a:r>
              <a:rPr lang="de-DE" sz="2000" dirty="0" smtClean="0"/>
              <a:t>gestión</a:t>
            </a:r>
            <a:endParaRPr lang="es-ES" sz="2000" dirty="0"/>
          </a:p>
          <a:p>
            <a:r>
              <a:rPr lang="de-DE" sz="2000" dirty="0"/>
              <a:t> </a:t>
            </a:r>
            <a:endParaRPr lang="es-ES" sz="2000" dirty="0"/>
          </a:p>
          <a:p>
            <a:pPr algn="just"/>
            <a:r>
              <a:rPr lang="de-DE" sz="2000" b="1" dirty="0" smtClean="0"/>
              <a:t>- Agentes</a:t>
            </a:r>
            <a:r>
              <a:rPr lang="de-DE" sz="2000" b="1" dirty="0"/>
              <a:t>: </a:t>
            </a:r>
            <a:r>
              <a:rPr lang="de-DE" sz="2000" b="1" dirty="0" smtClean="0"/>
              <a:t> </a:t>
            </a:r>
            <a:r>
              <a:rPr lang="de-DE" sz="2000" dirty="0" smtClean="0"/>
              <a:t>Las </a:t>
            </a:r>
            <a:r>
              <a:rPr lang="de-DE" sz="2000" dirty="0"/>
              <a:t>unidades administrativas que intervienen en la tramitación, sus </a:t>
            </a:r>
            <a:r>
              <a:rPr lang="de-DE" sz="2000" dirty="0" smtClean="0"/>
              <a:t>responsables</a:t>
            </a:r>
            <a:r>
              <a:rPr lang="de-DE" sz="2000" dirty="0"/>
              <a:t>, los interesados, otras </a:t>
            </a:r>
            <a:r>
              <a:rPr lang="de-DE" sz="2000" dirty="0" smtClean="0"/>
              <a:t>organizaciones</a:t>
            </a:r>
          </a:p>
          <a:p>
            <a:endParaRPr lang="es-ES" sz="2000" dirty="0"/>
          </a:p>
          <a:p>
            <a:r>
              <a:rPr lang="de-DE" sz="2000" b="1" dirty="0" smtClean="0"/>
              <a:t>- Actividades: </a:t>
            </a:r>
            <a:r>
              <a:rPr lang="de-DE" sz="2000" dirty="0" smtClean="0"/>
              <a:t>Incluyendo </a:t>
            </a:r>
            <a:r>
              <a:rPr lang="de-DE" sz="2000" dirty="0"/>
              <a:t>tanto los diferentes </a:t>
            </a:r>
            <a:r>
              <a:rPr lang="de-DE" sz="2000" b="1" dirty="0"/>
              <a:t>procesos de gestión </a:t>
            </a:r>
            <a:r>
              <a:rPr lang="de-DE" sz="2000" b="1" dirty="0" smtClean="0"/>
              <a:t>administrativa </a:t>
            </a:r>
            <a:r>
              <a:rPr lang="de-DE" sz="2000" dirty="0" smtClean="0"/>
              <a:t>en </a:t>
            </a:r>
            <a:r>
              <a:rPr lang="de-DE" sz="2000" dirty="0"/>
              <a:t>los que se insertan los documentos como los </a:t>
            </a:r>
            <a:r>
              <a:rPr lang="de-DE" sz="2000" b="1" dirty="0"/>
              <a:t>procesos de gestión </a:t>
            </a:r>
            <a:r>
              <a:rPr lang="de-DE" sz="2000" b="1" dirty="0" smtClean="0"/>
              <a:t>documental</a:t>
            </a:r>
            <a:r>
              <a:rPr lang="de-DE" sz="2000" dirty="0"/>
              <a:t>: </a:t>
            </a:r>
            <a:r>
              <a:rPr lang="de-DE" sz="2000" dirty="0" smtClean="0"/>
              <a:t> captura</a:t>
            </a:r>
            <a:r>
              <a:rPr lang="de-DE" sz="2000" dirty="0"/>
              <a:t>, clasificación, descripción y </a:t>
            </a:r>
            <a:r>
              <a:rPr lang="de-DE" sz="2000" dirty="0" smtClean="0"/>
              <a:t>calificación</a:t>
            </a:r>
            <a:endParaRPr lang="es-ES" sz="2000" dirty="0"/>
          </a:p>
          <a:p>
            <a:r>
              <a:rPr lang="de-DE" sz="2000" b="1" dirty="0"/>
              <a:t> </a:t>
            </a:r>
            <a:endParaRPr lang="es-ES" sz="2000" dirty="0"/>
          </a:p>
          <a:p>
            <a:pPr algn="just"/>
            <a:r>
              <a:rPr lang="de-DE" sz="2000" b="1" dirty="0" smtClean="0"/>
              <a:t>- Relación:</a:t>
            </a:r>
            <a:r>
              <a:rPr lang="de-DE" sz="2000" b="1" dirty="0"/>
              <a:t> </a:t>
            </a:r>
            <a:r>
              <a:rPr lang="de-DE" sz="2000" dirty="0" smtClean="0"/>
              <a:t>Asociación </a:t>
            </a:r>
            <a:r>
              <a:rPr lang="de-DE" sz="2000" dirty="0"/>
              <a:t>entre dos o más entidades que tiene relevancia en </a:t>
            </a:r>
            <a:r>
              <a:rPr lang="de-DE" sz="2000" dirty="0" smtClean="0"/>
              <a:t>un contexto </a:t>
            </a:r>
            <a:r>
              <a:rPr lang="de-DE" sz="2000" dirty="0"/>
              <a:t>de </a:t>
            </a:r>
            <a:r>
              <a:rPr lang="de-DE" sz="2000" dirty="0" smtClean="0"/>
              <a:t>gestión </a:t>
            </a:r>
            <a:r>
              <a:rPr lang="de-DE" sz="2000" dirty="0"/>
              <a:t>y/o de gestión de </a:t>
            </a:r>
            <a:r>
              <a:rPr lang="de-DE" sz="2000" dirty="0" smtClean="0"/>
              <a:t>documentos</a:t>
            </a:r>
            <a:endParaRPr lang="es-ES" sz="2000" dirty="0"/>
          </a:p>
          <a:p>
            <a:r>
              <a:rPr lang="de-DE" sz="2000" dirty="0"/>
              <a:t> </a:t>
            </a:r>
            <a:endParaRPr lang="es-ES" sz="2000" dirty="0"/>
          </a:p>
          <a:p>
            <a:pPr algn="just"/>
            <a:r>
              <a:rPr lang="de-DE" sz="2000" b="1" dirty="0" smtClean="0"/>
              <a:t>- Regulaciones:</a:t>
            </a:r>
            <a:r>
              <a:rPr lang="de-DE" sz="2000" b="1" dirty="0"/>
              <a:t> </a:t>
            </a:r>
            <a:r>
              <a:rPr lang="de-DE" sz="2000" dirty="0" smtClean="0"/>
              <a:t>Marco </a:t>
            </a:r>
            <a:r>
              <a:rPr lang="de-DE" sz="2000" dirty="0"/>
              <a:t>normativo para que una </a:t>
            </a:r>
            <a:r>
              <a:rPr lang="de-DE" sz="2000" dirty="0" smtClean="0"/>
              <a:t>determinada actuación </a:t>
            </a:r>
            <a:r>
              <a:rPr lang="de-DE" sz="2000" dirty="0" smtClean="0"/>
              <a:t>administrativa </a:t>
            </a:r>
            <a:r>
              <a:rPr lang="de-DE" sz="2000" dirty="0"/>
              <a:t>tenga </a:t>
            </a:r>
            <a:r>
              <a:rPr lang="de-DE" sz="2000" dirty="0" smtClean="0"/>
              <a:t>lugar</a:t>
            </a:r>
            <a:endParaRPr lang="es-ES"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61</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483768" y="345115"/>
            <a:ext cx="4320480" cy="523220"/>
          </a:xfrm>
          <a:prstGeom prst="rect">
            <a:avLst/>
          </a:prstGeom>
          <a:noFill/>
        </p:spPr>
        <p:txBody>
          <a:bodyPr wrap="square" rtlCol="0">
            <a:spAutoFit/>
          </a:bodyPr>
          <a:lstStyle/>
          <a:p>
            <a:r>
              <a:rPr lang="es-ES" sz="2800" b="1" dirty="0" smtClean="0">
                <a:solidFill>
                  <a:schemeClr val="tx2"/>
                </a:solidFill>
              </a:rPr>
              <a:t>Orientación </a:t>
            </a:r>
            <a:r>
              <a:rPr lang="es-ES" sz="2800" b="1" dirty="0" err="1" smtClean="0">
                <a:solidFill>
                  <a:schemeClr val="tx2"/>
                </a:solidFill>
              </a:rPr>
              <a:t>multientidad</a:t>
            </a:r>
            <a:endParaRPr lang="es-ES" sz="2800" b="1" dirty="0">
              <a:solidFill>
                <a:schemeClr val="tx2"/>
              </a:solidFill>
            </a:endParaRPr>
          </a:p>
        </p:txBody>
      </p:sp>
    </p:spTree>
    <p:extLst>
      <p:ext uri="{BB962C8B-B14F-4D97-AF65-F5344CB8AC3E}">
        <p14:creationId xmlns:p14="http://schemas.microsoft.com/office/powerpoint/2010/main" val="20713155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87624" y="2190179"/>
            <a:ext cx="6463989" cy="3327053"/>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195736" y="820743"/>
            <a:ext cx="4796898" cy="461665"/>
          </a:xfrm>
          <a:prstGeom prst="rect">
            <a:avLst/>
          </a:prstGeom>
          <a:noFill/>
        </p:spPr>
        <p:txBody>
          <a:bodyPr wrap="square" rtlCol="0">
            <a:spAutoFit/>
          </a:bodyPr>
          <a:lstStyle/>
          <a:p>
            <a:r>
              <a:rPr lang="es-ES" sz="2400" b="1" dirty="0" smtClean="0">
                <a:solidFill>
                  <a:schemeClr val="tx2"/>
                </a:solidFill>
              </a:rPr>
              <a:t>Modelo conceptual  e-EMGDE</a:t>
            </a:r>
            <a:endParaRPr lang="es-ES" sz="2400" b="1" dirty="0">
              <a:solidFill>
                <a:schemeClr val="tx2"/>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62</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27" y="21390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5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4964" y="1772816"/>
            <a:ext cx="7953460" cy="2467606"/>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4964" y="4293096"/>
            <a:ext cx="7953460" cy="1212384"/>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619672" y="417239"/>
            <a:ext cx="6768752" cy="461665"/>
          </a:xfrm>
          <a:prstGeom prst="rect">
            <a:avLst/>
          </a:prstGeom>
          <a:noFill/>
        </p:spPr>
        <p:txBody>
          <a:bodyPr wrap="square" rtlCol="0">
            <a:spAutoFit/>
          </a:bodyPr>
          <a:lstStyle/>
          <a:p>
            <a:r>
              <a:rPr lang="es-ES" sz="2000" b="1" dirty="0" smtClean="0">
                <a:solidFill>
                  <a:schemeClr val="tx2"/>
                </a:solidFill>
              </a:rPr>
              <a:t>e-EMGDE. </a:t>
            </a:r>
            <a:r>
              <a:rPr lang="es-ES" sz="2000" b="1" dirty="0" smtClean="0">
                <a:solidFill>
                  <a:schemeClr val="tx2"/>
                </a:solidFill>
              </a:rPr>
              <a:t>Referencias: </a:t>
            </a:r>
            <a:r>
              <a:rPr lang="es-ES" sz="2400" b="1" dirty="0" smtClean="0">
                <a:solidFill>
                  <a:schemeClr val="tx2"/>
                </a:solidFill>
              </a:rPr>
              <a:t>Estándares </a:t>
            </a:r>
            <a:r>
              <a:rPr lang="es-ES" sz="2400" b="1" dirty="0" smtClean="0">
                <a:solidFill>
                  <a:schemeClr val="tx2"/>
                </a:solidFill>
              </a:rPr>
              <a:t>y buenas prácticas:</a:t>
            </a:r>
            <a:endParaRPr lang="es-ES" sz="2400" b="1" dirty="0">
              <a:solidFill>
                <a:schemeClr val="tx2"/>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63</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27" y="21390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59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332656"/>
            <a:ext cx="5314950" cy="5715000"/>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64</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6244"/>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51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187624" y="1713794"/>
            <a:ext cx="3680639" cy="306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4522105"/>
            <a:ext cx="3024336" cy="135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788024" y="2132856"/>
            <a:ext cx="1147878" cy="307777"/>
          </a:xfrm>
          <a:prstGeom prst="rect">
            <a:avLst/>
          </a:prstGeom>
          <a:noFill/>
        </p:spPr>
        <p:txBody>
          <a:bodyPr wrap="none" rtlCol="0">
            <a:spAutoFit/>
          </a:bodyPr>
          <a:lstStyle/>
          <a:p>
            <a:r>
              <a:rPr lang="es-ES" sz="1400" b="1" dirty="0" smtClean="0">
                <a:solidFill>
                  <a:schemeClr val="accent1">
                    <a:lumMod val="75000"/>
                  </a:schemeClr>
                </a:solidFill>
              </a:rPr>
              <a:t>- Documento</a:t>
            </a:r>
            <a:endParaRPr lang="es-ES" sz="1400" b="1" dirty="0">
              <a:solidFill>
                <a:schemeClr val="accent1">
                  <a:lumMod val="75000"/>
                </a:schemeClr>
              </a:solidFill>
            </a:endParaRPr>
          </a:p>
        </p:txBody>
      </p:sp>
      <p:sp>
        <p:nvSpPr>
          <p:cNvPr id="6" name="5 CuadroTexto"/>
          <p:cNvSpPr txBox="1"/>
          <p:nvPr/>
        </p:nvSpPr>
        <p:spPr>
          <a:xfrm>
            <a:off x="4788024" y="2564904"/>
            <a:ext cx="2058384" cy="307777"/>
          </a:xfrm>
          <a:prstGeom prst="rect">
            <a:avLst/>
          </a:prstGeom>
          <a:noFill/>
        </p:spPr>
        <p:txBody>
          <a:bodyPr wrap="none" rtlCol="0">
            <a:spAutoFit/>
          </a:bodyPr>
          <a:lstStyle/>
          <a:p>
            <a:r>
              <a:rPr lang="es-ES" sz="1400" b="1" dirty="0" smtClean="0">
                <a:solidFill>
                  <a:schemeClr val="accent1">
                    <a:lumMod val="75000"/>
                  </a:schemeClr>
                </a:solidFill>
              </a:rPr>
              <a:t>- Agrupación documental</a:t>
            </a:r>
            <a:endParaRPr lang="es-ES" sz="1400" b="1" dirty="0">
              <a:solidFill>
                <a:schemeClr val="accent1">
                  <a:lumMod val="75000"/>
                </a:schemeClr>
              </a:solidFill>
            </a:endParaRPr>
          </a:p>
        </p:txBody>
      </p:sp>
      <p:sp>
        <p:nvSpPr>
          <p:cNvPr id="7" name="6 CuadroTexto"/>
          <p:cNvSpPr txBox="1"/>
          <p:nvPr/>
        </p:nvSpPr>
        <p:spPr>
          <a:xfrm>
            <a:off x="4788024" y="5157192"/>
            <a:ext cx="679866" cy="307777"/>
          </a:xfrm>
          <a:prstGeom prst="rect">
            <a:avLst/>
          </a:prstGeom>
          <a:noFill/>
        </p:spPr>
        <p:txBody>
          <a:bodyPr wrap="none" rtlCol="0">
            <a:spAutoFit/>
          </a:bodyPr>
          <a:lstStyle/>
          <a:p>
            <a:r>
              <a:rPr lang="es-ES" sz="1400" b="1" dirty="0" smtClean="0">
                <a:solidFill>
                  <a:schemeClr val="accent1">
                    <a:lumMod val="75000"/>
                  </a:schemeClr>
                </a:solidFill>
              </a:rPr>
              <a:t>- Lugar</a:t>
            </a:r>
            <a:endParaRPr lang="es-ES" sz="1400" b="1" dirty="0">
              <a:solidFill>
                <a:schemeClr val="accent1">
                  <a:lumMod val="75000"/>
                </a:schemeClr>
              </a:solidFill>
            </a:endParaRPr>
          </a:p>
        </p:txBody>
      </p:sp>
      <p:sp>
        <p:nvSpPr>
          <p:cNvPr id="8" name="7 CuadroTexto"/>
          <p:cNvSpPr txBox="1"/>
          <p:nvPr/>
        </p:nvSpPr>
        <p:spPr>
          <a:xfrm>
            <a:off x="4788024" y="3284984"/>
            <a:ext cx="2924455" cy="307777"/>
          </a:xfrm>
          <a:prstGeom prst="rect">
            <a:avLst/>
          </a:prstGeom>
          <a:noFill/>
        </p:spPr>
        <p:txBody>
          <a:bodyPr wrap="none" rtlCol="0">
            <a:spAutoFit/>
          </a:bodyPr>
          <a:lstStyle/>
          <a:p>
            <a:r>
              <a:rPr lang="es-ES" sz="1400" b="1" dirty="0" smtClean="0">
                <a:solidFill>
                  <a:schemeClr val="accent1">
                    <a:lumMod val="75000"/>
                  </a:schemeClr>
                </a:solidFill>
              </a:rPr>
              <a:t>- Puesto , cargo (jerárquico-orgánico)</a:t>
            </a:r>
            <a:endParaRPr lang="es-ES" sz="1400" b="1" dirty="0">
              <a:solidFill>
                <a:schemeClr val="accent1">
                  <a:lumMod val="75000"/>
                </a:schemeClr>
              </a:solidFill>
            </a:endParaRPr>
          </a:p>
        </p:txBody>
      </p:sp>
      <p:sp>
        <p:nvSpPr>
          <p:cNvPr id="9" name="8 CuadroTexto"/>
          <p:cNvSpPr txBox="1"/>
          <p:nvPr/>
        </p:nvSpPr>
        <p:spPr>
          <a:xfrm>
            <a:off x="4788024" y="3501008"/>
            <a:ext cx="1982274" cy="307777"/>
          </a:xfrm>
          <a:prstGeom prst="rect">
            <a:avLst/>
          </a:prstGeom>
          <a:noFill/>
        </p:spPr>
        <p:txBody>
          <a:bodyPr wrap="none" rtlCol="0">
            <a:spAutoFit/>
          </a:bodyPr>
          <a:lstStyle/>
          <a:p>
            <a:r>
              <a:rPr lang="es-ES" sz="1400" b="1" dirty="0" smtClean="0">
                <a:solidFill>
                  <a:schemeClr val="accent1">
                    <a:lumMod val="75000"/>
                  </a:schemeClr>
                </a:solidFill>
              </a:rPr>
              <a:t>- Función (de un agente)</a:t>
            </a:r>
            <a:endParaRPr lang="es-ES" sz="1400" b="1" dirty="0">
              <a:solidFill>
                <a:schemeClr val="accent1">
                  <a:lumMod val="75000"/>
                </a:schemeClr>
              </a:solidFill>
            </a:endParaRPr>
          </a:p>
        </p:txBody>
      </p:sp>
      <p:sp>
        <p:nvSpPr>
          <p:cNvPr id="11" name="10 CuadroTexto"/>
          <p:cNvSpPr txBox="1"/>
          <p:nvPr/>
        </p:nvSpPr>
        <p:spPr>
          <a:xfrm>
            <a:off x="4788024" y="2348880"/>
            <a:ext cx="2166747" cy="307777"/>
          </a:xfrm>
          <a:prstGeom prst="rect">
            <a:avLst/>
          </a:prstGeom>
          <a:noFill/>
        </p:spPr>
        <p:txBody>
          <a:bodyPr wrap="none" rtlCol="0">
            <a:spAutoFit/>
          </a:bodyPr>
          <a:lstStyle/>
          <a:p>
            <a:r>
              <a:rPr lang="es-ES" sz="1400" b="1" dirty="0" smtClean="0">
                <a:solidFill>
                  <a:schemeClr val="accent1">
                    <a:lumMod val="75000"/>
                  </a:schemeClr>
                </a:solidFill>
              </a:rPr>
              <a:t>- Componente documental</a:t>
            </a:r>
            <a:endParaRPr lang="es-ES" sz="1400" b="1" dirty="0">
              <a:solidFill>
                <a:schemeClr val="accent1">
                  <a:lumMod val="75000"/>
                </a:schemeClr>
              </a:solidFill>
            </a:endParaRPr>
          </a:p>
        </p:txBody>
      </p:sp>
      <p:sp>
        <p:nvSpPr>
          <p:cNvPr id="12" name="11 CuadroTexto"/>
          <p:cNvSpPr txBox="1"/>
          <p:nvPr/>
        </p:nvSpPr>
        <p:spPr>
          <a:xfrm>
            <a:off x="4788024" y="2780928"/>
            <a:ext cx="798360" cy="307777"/>
          </a:xfrm>
          <a:prstGeom prst="rect">
            <a:avLst/>
          </a:prstGeom>
          <a:noFill/>
        </p:spPr>
        <p:txBody>
          <a:bodyPr wrap="none" rtlCol="0">
            <a:spAutoFit/>
          </a:bodyPr>
          <a:lstStyle/>
          <a:p>
            <a:r>
              <a:rPr lang="es-ES" sz="1400" b="1" dirty="0" smtClean="0">
                <a:solidFill>
                  <a:schemeClr val="accent1">
                    <a:lumMod val="75000"/>
                  </a:schemeClr>
                </a:solidFill>
              </a:rPr>
              <a:t>- Agente</a:t>
            </a:r>
            <a:endParaRPr lang="es-ES" sz="1400" b="1" dirty="0">
              <a:solidFill>
                <a:schemeClr val="accent1">
                  <a:lumMod val="75000"/>
                </a:schemeClr>
              </a:solidFill>
            </a:endParaRPr>
          </a:p>
        </p:txBody>
      </p:sp>
      <p:sp>
        <p:nvSpPr>
          <p:cNvPr id="13" name="12 CuadroTexto"/>
          <p:cNvSpPr txBox="1"/>
          <p:nvPr/>
        </p:nvSpPr>
        <p:spPr>
          <a:xfrm>
            <a:off x="4788024" y="3049215"/>
            <a:ext cx="1973104" cy="307777"/>
          </a:xfrm>
          <a:prstGeom prst="rect">
            <a:avLst/>
          </a:prstGeom>
          <a:noFill/>
        </p:spPr>
        <p:txBody>
          <a:bodyPr wrap="none" rtlCol="0">
            <a:spAutoFit/>
          </a:bodyPr>
          <a:lstStyle/>
          <a:p>
            <a:r>
              <a:rPr lang="es-ES" sz="1400" b="1" dirty="0" smtClean="0">
                <a:solidFill>
                  <a:schemeClr val="accent1">
                    <a:lumMod val="75000"/>
                  </a:schemeClr>
                </a:solidFill>
              </a:rPr>
              <a:t>- Actividad (profesional)</a:t>
            </a:r>
            <a:endParaRPr lang="es-ES" sz="1400" b="1" dirty="0">
              <a:solidFill>
                <a:schemeClr val="accent1">
                  <a:lumMod val="75000"/>
                </a:schemeClr>
              </a:solidFill>
            </a:endParaRPr>
          </a:p>
        </p:txBody>
      </p:sp>
      <p:sp>
        <p:nvSpPr>
          <p:cNvPr id="14" name="13 CuadroTexto"/>
          <p:cNvSpPr txBox="1"/>
          <p:nvPr/>
        </p:nvSpPr>
        <p:spPr>
          <a:xfrm>
            <a:off x="4788024" y="4941168"/>
            <a:ext cx="704616" cy="307777"/>
          </a:xfrm>
          <a:prstGeom prst="rect">
            <a:avLst/>
          </a:prstGeom>
          <a:noFill/>
        </p:spPr>
        <p:txBody>
          <a:bodyPr wrap="none" rtlCol="0">
            <a:spAutoFit/>
          </a:bodyPr>
          <a:lstStyle/>
          <a:p>
            <a:r>
              <a:rPr lang="es-ES" sz="1400" b="1" dirty="0" smtClean="0">
                <a:solidFill>
                  <a:schemeClr val="accent1">
                    <a:lumMod val="75000"/>
                  </a:schemeClr>
                </a:solidFill>
              </a:rPr>
              <a:t>- Fecha</a:t>
            </a:r>
            <a:endParaRPr lang="es-ES" sz="1400" b="1" dirty="0">
              <a:solidFill>
                <a:schemeClr val="accent1">
                  <a:lumMod val="75000"/>
                </a:schemeClr>
              </a:solidFill>
            </a:endParaRPr>
          </a:p>
        </p:txBody>
      </p:sp>
      <p:sp>
        <p:nvSpPr>
          <p:cNvPr id="15" name="14 CuadroTexto"/>
          <p:cNvSpPr txBox="1"/>
          <p:nvPr/>
        </p:nvSpPr>
        <p:spPr>
          <a:xfrm>
            <a:off x="4788024" y="5373216"/>
            <a:ext cx="1570686" cy="307777"/>
          </a:xfrm>
          <a:prstGeom prst="rect">
            <a:avLst/>
          </a:prstGeom>
          <a:noFill/>
        </p:spPr>
        <p:txBody>
          <a:bodyPr wrap="none" rtlCol="0">
            <a:spAutoFit/>
          </a:bodyPr>
          <a:lstStyle/>
          <a:p>
            <a:r>
              <a:rPr lang="es-ES" sz="1400" b="1" dirty="0" smtClean="0">
                <a:solidFill>
                  <a:schemeClr val="accent1">
                    <a:lumMod val="75000"/>
                  </a:schemeClr>
                </a:solidFill>
              </a:rPr>
              <a:t>- Concepto/Objeto</a:t>
            </a:r>
            <a:endParaRPr lang="es-ES" sz="1400" b="1" dirty="0">
              <a:solidFill>
                <a:schemeClr val="accent1">
                  <a:lumMod val="75000"/>
                </a:schemeClr>
              </a:solidFill>
            </a:endParaRPr>
          </a:p>
        </p:txBody>
      </p:sp>
      <p:sp>
        <p:nvSpPr>
          <p:cNvPr id="16" name="15 CuadroTexto"/>
          <p:cNvSpPr txBox="1"/>
          <p:nvPr/>
        </p:nvSpPr>
        <p:spPr>
          <a:xfrm>
            <a:off x="4788024" y="3802958"/>
            <a:ext cx="2990370" cy="307777"/>
          </a:xfrm>
          <a:prstGeom prst="rect">
            <a:avLst/>
          </a:prstGeom>
          <a:noFill/>
        </p:spPr>
        <p:txBody>
          <a:bodyPr wrap="none" rtlCol="0">
            <a:spAutoFit/>
          </a:bodyPr>
          <a:lstStyle/>
          <a:p>
            <a:r>
              <a:rPr lang="es-ES" sz="1400" b="1" dirty="0" smtClean="0">
                <a:solidFill>
                  <a:schemeClr val="accent1">
                    <a:lumMod val="75000"/>
                  </a:schemeClr>
                </a:solidFill>
              </a:rPr>
              <a:t>- Función (</a:t>
            </a:r>
            <a:r>
              <a:rPr lang="es-ES" sz="1400" b="1" dirty="0" err="1" smtClean="0">
                <a:solidFill>
                  <a:schemeClr val="accent1">
                    <a:lumMod val="75000"/>
                  </a:schemeClr>
                </a:solidFill>
              </a:rPr>
              <a:t>suprainstitucional</a:t>
            </a:r>
            <a:r>
              <a:rPr lang="es-ES" sz="1400" b="1" dirty="0" smtClean="0">
                <a:solidFill>
                  <a:schemeClr val="accent1">
                    <a:lumMod val="75000"/>
                  </a:schemeClr>
                </a:solidFill>
              </a:rPr>
              <a:t>, social…)</a:t>
            </a:r>
            <a:endParaRPr lang="es-ES" sz="1400" b="1" dirty="0">
              <a:solidFill>
                <a:schemeClr val="accent1">
                  <a:lumMod val="75000"/>
                </a:schemeClr>
              </a:solidFill>
            </a:endParaRPr>
          </a:p>
        </p:txBody>
      </p:sp>
      <p:sp>
        <p:nvSpPr>
          <p:cNvPr id="17" name="16 CuadroTexto"/>
          <p:cNvSpPr txBox="1"/>
          <p:nvPr/>
        </p:nvSpPr>
        <p:spPr>
          <a:xfrm>
            <a:off x="4788024" y="4089940"/>
            <a:ext cx="981359" cy="307777"/>
          </a:xfrm>
          <a:prstGeom prst="rect">
            <a:avLst/>
          </a:prstGeom>
          <a:noFill/>
        </p:spPr>
        <p:txBody>
          <a:bodyPr wrap="none" rtlCol="0">
            <a:spAutoFit/>
          </a:bodyPr>
          <a:lstStyle/>
          <a:p>
            <a:r>
              <a:rPr lang="es-ES" sz="1400" b="1" dirty="0" smtClean="0">
                <a:solidFill>
                  <a:schemeClr val="accent1">
                    <a:lumMod val="75000"/>
                  </a:schemeClr>
                </a:solidFill>
              </a:rPr>
              <a:t>- Actividad</a:t>
            </a:r>
            <a:endParaRPr lang="es-ES" sz="1400" b="1" dirty="0">
              <a:solidFill>
                <a:schemeClr val="accent1">
                  <a:lumMod val="75000"/>
                </a:schemeClr>
              </a:solidFill>
            </a:endParaRPr>
          </a:p>
        </p:txBody>
      </p:sp>
      <p:sp>
        <p:nvSpPr>
          <p:cNvPr id="18" name="17 CuadroTexto"/>
          <p:cNvSpPr txBox="1"/>
          <p:nvPr/>
        </p:nvSpPr>
        <p:spPr>
          <a:xfrm>
            <a:off x="4788024" y="4653136"/>
            <a:ext cx="1532599" cy="307777"/>
          </a:xfrm>
          <a:prstGeom prst="rect">
            <a:avLst/>
          </a:prstGeom>
          <a:noFill/>
        </p:spPr>
        <p:txBody>
          <a:bodyPr wrap="none" rtlCol="0">
            <a:spAutoFit/>
          </a:bodyPr>
          <a:lstStyle/>
          <a:p>
            <a:r>
              <a:rPr lang="es-ES" sz="1400" b="1" dirty="0" smtClean="0">
                <a:solidFill>
                  <a:schemeClr val="accent1">
                    <a:lumMod val="75000"/>
                  </a:schemeClr>
                </a:solidFill>
              </a:rPr>
              <a:t>- Tipo documental</a:t>
            </a:r>
            <a:endParaRPr lang="es-ES" sz="1400" b="1" dirty="0">
              <a:solidFill>
                <a:schemeClr val="accent1">
                  <a:lumMod val="75000"/>
                </a:schemeClr>
              </a:solidFill>
            </a:endParaRPr>
          </a:p>
        </p:txBody>
      </p:sp>
      <p:sp>
        <p:nvSpPr>
          <p:cNvPr id="19" name="18 CuadroTexto"/>
          <p:cNvSpPr txBox="1"/>
          <p:nvPr/>
        </p:nvSpPr>
        <p:spPr>
          <a:xfrm>
            <a:off x="4788024" y="4397717"/>
            <a:ext cx="960328" cy="307777"/>
          </a:xfrm>
          <a:prstGeom prst="rect">
            <a:avLst/>
          </a:prstGeom>
          <a:noFill/>
        </p:spPr>
        <p:txBody>
          <a:bodyPr wrap="none" rtlCol="0">
            <a:spAutoFit/>
          </a:bodyPr>
          <a:lstStyle/>
          <a:p>
            <a:r>
              <a:rPr lang="es-ES" sz="1400" b="1" dirty="0" smtClean="0">
                <a:solidFill>
                  <a:schemeClr val="accent1">
                    <a:lumMod val="75000"/>
                  </a:schemeClr>
                </a:solidFill>
              </a:rPr>
              <a:t>- Mandato</a:t>
            </a:r>
            <a:endParaRPr lang="es-ES" sz="1400" b="1" dirty="0">
              <a:solidFill>
                <a:schemeClr val="accent1">
                  <a:lumMod val="75000"/>
                </a:schemeClr>
              </a:solidFill>
            </a:endParaRPr>
          </a:p>
        </p:txBody>
      </p:sp>
      <p:sp>
        <p:nvSpPr>
          <p:cNvPr id="3" name="2 CuadroTexto"/>
          <p:cNvSpPr txBox="1"/>
          <p:nvPr/>
        </p:nvSpPr>
        <p:spPr>
          <a:xfrm>
            <a:off x="1331640" y="908720"/>
            <a:ext cx="4487960" cy="400110"/>
          </a:xfrm>
          <a:prstGeom prst="rect">
            <a:avLst/>
          </a:prstGeom>
          <a:noFill/>
        </p:spPr>
        <p:txBody>
          <a:bodyPr wrap="none" rtlCol="0">
            <a:spAutoFit/>
          </a:bodyPr>
          <a:lstStyle/>
          <a:p>
            <a:r>
              <a:rPr lang="es-ES" sz="2000" b="1" dirty="0" smtClean="0"/>
              <a:t>RIC.  Entidades  primarias de descripción</a:t>
            </a:r>
            <a:endParaRPr lang="es-ES" sz="2000" b="1"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506" y="188640"/>
            <a:ext cx="2266642" cy="1558813"/>
          </a:xfrm>
          <a:prstGeom prst="rect">
            <a:avLst/>
          </a:prstGeom>
          <a:no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65</a:t>
            </a:fld>
            <a:endParaRPr lang="es-ES" dirty="0">
              <a:solidFill>
                <a:schemeClr val="tx1"/>
              </a:solidFill>
            </a:endParaRPr>
          </a:p>
        </p:txBody>
      </p:sp>
      <p:pic>
        <p:nvPicPr>
          <p:cNvPr id="21" name="Picture 4" descr="Logotipo DiputaciÃ³n de Sev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00"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10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5385913" cy="5472608"/>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66</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159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313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1518" y="44624"/>
            <a:ext cx="5132570" cy="675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012" y="1988841"/>
            <a:ext cx="2692956" cy="2736303"/>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67</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185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248"/>
            <a:ext cx="5331895" cy="685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060849"/>
            <a:ext cx="2692956" cy="2736303"/>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68</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52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47292"/>
            <a:ext cx="1643092" cy="1669540"/>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1560" y="2132856"/>
            <a:ext cx="783578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69</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265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2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a:t>
            </a:fld>
            <a:endParaRPr lang="es-ES" dirty="0">
              <a:solidFill>
                <a:schemeClr val="tx1"/>
              </a:solidFill>
            </a:endParaRPr>
          </a:p>
        </p:txBody>
      </p:sp>
      <p:sp>
        <p:nvSpPr>
          <p:cNvPr id="3" name="2 Rectángulo"/>
          <p:cNvSpPr/>
          <p:nvPr/>
        </p:nvSpPr>
        <p:spPr>
          <a:xfrm>
            <a:off x="323528" y="1415672"/>
            <a:ext cx="8640960" cy="3785652"/>
          </a:xfrm>
          <a:prstGeom prst="rect">
            <a:avLst/>
          </a:prstGeom>
        </p:spPr>
        <p:txBody>
          <a:bodyPr wrap="square">
            <a:spAutoFit/>
          </a:bodyPr>
          <a:lstStyle/>
          <a:p>
            <a:r>
              <a:rPr lang="es-ES" sz="2400" b="1" dirty="0"/>
              <a:t>I</a:t>
            </a:r>
            <a:r>
              <a:rPr lang="es-ES" sz="2400" b="1" dirty="0" smtClean="0"/>
              <a:t>nformatización procedimientos -&gt; resultados impredecibles </a:t>
            </a:r>
          </a:p>
          <a:p>
            <a:endParaRPr lang="es-ES" sz="2400" dirty="0" smtClean="0"/>
          </a:p>
          <a:p>
            <a:r>
              <a:rPr lang="es-ES" sz="2400" dirty="0" smtClean="0"/>
              <a:t>- Requiere </a:t>
            </a:r>
            <a:r>
              <a:rPr lang="es-ES" sz="2400" dirty="0"/>
              <a:t>el diseño y desarrollo de </a:t>
            </a:r>
            <a:r>
              <a:rPr lang="es-ES" sz="2400" b="1" dirty="0"/>
              <a:t>un elevado número de soluciones a medida de las particularidades</a:t>
            </a:r>
            <a:r>
              <a:rPr lang="es-ES" sz="2400" dirty="0"/>
              <a:t> que cada procedimiento adoptaba en cada área, servicio, unidad (…funcionario ?) </a:t>
            </a:r>
            <a:endParaRPr lang="es-ES" sz="2400" dirty="0" smtClean="0"/>
          </a:p>
          <a:p>
            <a:endParaRPr lang="es-ES" sz="2400" dirty="0" smtClean="0"/>
          </a:p>
          <a:p>
            <a:endParaRPr lang="es-ES" sz="2400" dirty="0"/>
          </a:p>
          <a:p>
            <a:r>
              <a:rPr lang="es-ES" sz="2400" dirty="0" smtClean="0"/>
              <a:t>- Difícil pronóstico para soluciones homogéneas para toda la  </a:t>
            </a:r>
          </a:p>
          <a:p>
            <a:r>
              <a:rPr lang="es-ES" sz="2400" dirty="0"/>
              <a:t> </a:t>
            </a:r>
            <a:r>
              <a:rPr lang="es-ES" sz="2400" dirty="0" smtClean="0"/>
              <a:t>  institución </a:t>
            </a:r>
            <a:endParaRPr lang="es-ES" sz="2400" dirty="0"/>
          </a:p>
        </p:txBody>
      </p:sp>
      <p:sp>
        <p:nvSpPr>
          <p:cNvPr id="5" name="4 CuadroTexto"/>
          <p:cNvSpPr txBox="1"/>
          <p:nvPr/>
        </p:nvSpPr>
        <p:spPr>
          <a:xfrm>
            <a:off x="323528" y="5245857"/>
            <a:ext cx="8352928" cy="1107996"/>
          </a:xfrm>
          <a:prstGeom prst="rect">
            <a:avLst/>
          </a:prstGeom>
          <a:noFill/>
        </p:spPr>
        <p:txBody>
          <a:bodyPr wrap="square" rtlCol="0">
            <a:spAutoFit/>
          </a:bodyPr>
          <a:lstStyle/>
          <a:p>
            <a:r>
              <a:rPr lang="es-ES" sz="2400" dirty="0" smtClean="0"/>
              <a:t>Necesidad de revertir </a:t>
            </a:r>
            <a:r>
              <a:rPr lang="es-ES" sz="2400" dirty="0"/>
              <a:t>este contexto abordando un </a:t>
            </a:r>
            <a:r>
              <a:rPr lang="es-ES" sz="2400" b="1" dirty="0"/>
              <a:t>amplio plan de normalización de los procedimientos y  tareas de </a:t>
            </a:r>
            <a:r>
              <a:rPr lang="es-ES" sz="2400" b="1" dirty="0" smtClean="0"/>
              <a:t>tramitación</a:t>
            </a:r>
            <a:endParaRPr lang="es-ES" sz="2400" dirty="0"/>
          </a:p>
          <a:p>
            <a:endParaRPr lang="es-ES" dirty="0"/>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4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202" y="2132856"/>
            <a:ext cx="8229600" cy="1800200"/>
          </a:xfrm>
        </p:spPr>
        <p:txBody>
          <a:bodyPr>
            <a:normAutofit fontScale="90000"/>
          </a:bodyPr>
          <a:lstStyle/>
          <a:p>
            <a:r>
              <a:rPr lang="de-DE" sz="4900" b="1" dirty="0" smtClean="0">
                <a:solidFill>
                  <a:schemeClr val="tx2"/>
                </a:solidFill>
              </a:rPr>
              <a:t>5.3   </a:t>
            </a:r>
            <a:r>
              <a:rPr lang="de-DE" sz="4900" b="1" dirty="0">
                <a:solidFill>
                  <a:schemeClr val="tx2"/>
                </a:solidFill>
              </a:rPr>
              <a:t>Procesos </a:t>
            </a:r>
            <a:r>
              <a:rPr lang="de-DE" sz="4900" b="1" dirty="0" smtClean="0">
                <a:solidFill>
                  <a:schemeClr val="tx2"/>
                </a:solidFill>
              </a:rPr>
              <a:t> de  </a:t>
            </a:r>
            <a:r>
              <a:rPr lang="de-DE" sz="4900" b="1" dirty="0">
                <a:solidFill>
                  <a:schemeClr val="tx2"/>
                </a:solidFill>
              </a:rPr>
              <a:t>gestión </a:t>
            </a:r>
            <a:r>
              <a:rPr lang="de-DE" sz="4900" b="1" dirty="0" smtClean="0">
                <a:solidFill>
                  <a:schemeClr val="tx2"/>
                </a:solidFill>
              </a:rPr>
              <a:t> de </a:t>
            </a:r>
            <a:r>
              <a:rPr lang="de-DE" sz="4900" b="1" dirty="0">
                <a:solidFill>
                  <a:schemeClr val="tx2"/>
                </a:solidFill>
              </a:rPr>
              <a:t>documentos</a:t>
            </a:r>
            <a:r>
              <a:rPr lang="es-ES" dirty="0">
                <a:solidFill>
                  <a:schemeClr val="tx2"/>
                </a:solidFill>
              </a:rPr>
              <a:t/>
            </a:r>
            <a:br>
              <a:rPr lang="es-ES" dirty="0">
                <a:solidFill>
                  <a:schemeClr val="tx2"/>
                </a:solidFill>
              </a:rPr>
            </a:br>
            <a:endParaRPr lang="es-ES" dirty="0">
              <a:solidFill>
                <a:schemeClr val="tx2"/>
              </a:solidFill>
            </a:endParaRPr>
          </a:p>
        </p:txBody>
      </p:sp>
      <p:sp>
        <p:nvSpPr>
          <p:cNvPr id="4" name="1 Título"/>
          <p:cNvSpPr txBox="1">
            <a:spLocks/>
          </p:cNvSpPr>
          <p:nvPr/>
        </p:nvSpPr>
        <p:spPr>
          <a:xfrm>
            <a:off x="323528" y="3514998"/>
            <a:ext cx="8229600" cy="20742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000" b="1" dirty="0" smtClean="0"/>
              <a:t>d) </a:t>
            </a:r>
            <a:r>
              <a:rPr lang="de-DE" sz="4000" b="1" dirty="0"/>
              <a:t>Proceso de </a:t>
            </a:r>
            <a:r>
              <a:rPr lang="de-DE" sz="4000" b="1" dirty="0" smtClean="0"/>
              <a:t>Calificación</a:t>
            </a:r>
            <a:endParaRPr lang="es-ES" sz="40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70</a:t>
            </a:fld>
            <a:endParaRPr lang="es-ES" dirty="0">
              <a:solidFill>
                <a:schemeClr val="tx1"/>
              </a:solidFill>
            </a:endParaRPr>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59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2492896"/>
            <a:ext cx="5760640" cy="646331"/>
          </a:xfrm>
          <a:prstGeom prst="rect">
            <a:avLst/>
          </a:prstGeom>
        </p:spPr>
        <p:txBody>
          <a:bodyPr wrap="square">
            <a:spAutoFit/>
          </a:bodyPr>
          <a:lstStyle/>
          <a:p>
            <a:r>
              <a:rPr lang="de-DE" sz="3600" b="1" dirty="0" smtClean="0"/>
              <a:t>- Documentos esenciales</a:t>
            </a:r>
          </a:p>
        </p:txBody>
      </p:sp>
      <p:sp>
        <p:nvSpPr>
          <p:cNvPr id="2" name="1 Rectángulo"/>
          <p:cNvSpPr/>
          <p:nvPr/>
        </p:nvSpPr>
        <p:spPr>
          <a:xfrm>
            <a:off x="1259632" y="764704"/>
            <a:ext cx="5760640" cy="954107"/>
          </a:xfrm>
          <a:prstGeom prst="rect">
            <a:avLst/>
          </a:prstGeom>
        </p:spPr>
        <p:txBody>
          <a:bodyPr wrap="square">
            <a:spAutoFit/>
          </a:bodyPr>
          <a:lstStyle/>
          <a:p>
            <a:pPr marL="342900" indent="-342900">
              <a:buAutoNum type="alphaLcParenR"/>
            </a:pPr>
            <a:r>
              <a:rPr lang="de-DE" sz="2800" b="1" dirty="0" smtClean="0">
                <a:solidFill>
                  <a:schemeClr val="tx2"/>
                </a:solidFill>
              </a:rPr>
              <a:t>Calificación  archivística </a:t>
            </a:r>
          </a:p>
          <a:p>
            <a:pPr marL="342900" indent="-342900">
              <a:buAutoNum type="alphaLcParenR"/>
            </a:pPr>
            <a:r>
              <a:rPr lang="de-DE" sz="2800" b="1" dirty="0" smtClean="0">
                <a:solidFill>
                  <a:schemeClr val="tx2"/>
                </a:solidFill>
              </a:rPr>
              <a:t>Calificación de </a:t>
            </a:r>
            <a:r>
              <a:rPr lang="de-DE" sz="2800" b="1" dirty="0">
                <a:solidFill>
                  <a:schemeClr val="tx2"/>
                </a:solidFill>
              </a:rPr>
              <a:t>seguridad (ENS</a:t>
            </a:r>
            <a:r>
              <a:rPr lang="de-DE" sz="2800" b="1" dirty="0" smtClean="0">
                <a:solidFill>
                  <a:schemeClr val="tx2"/>
                </a:solidFill>
              </a:rPr>
              <a:t>)</a:t>
            </a:r>
            <a:endParaRPr lang="es-ES" sz="2800" b="1" dirty="0">
              <a:solidFill>
                <a:schemeClr val="tx2"/>
              </a:solidFill>
            </a:endParaRPr>
          </a:p>
        </p:txBody>
      </p:sp>
      <p:sp>
        <p:nvSpPr>
          <p:cNvPr id="4" name="3 Rectángulo"/>
          <p:cNvSpPr/>
          <p:nvPr/>
        </p:nvSpPr>
        <p:spPr>
          <a:xfrm>
            <a:off x="1547664" y="3462655"/>
            <a:ext cx="6552728" cy="2246769"/>
          </a:xfrm>
          <a:prstGeom prst="rect">
            <a:avLst/>
          </a:prstGeom>
        </p:spPr>
        <p:txBody>
          <a:bodyPr wrap="square">
            <a:spAutoFit/>
          </a:bodyPr>
          <a:lstStyle/>
          <a:p>
            <a:pPr algn="just"/>
            <a:r>
              <a:rPr lang="es-ES" sz="2800" b="1" dirty="0"/>
              <a:t>I</a:t>
            </a:r>
            <a:r>
              <a:rPr lang="es-ES" sz="2800" b="1" dirty="0" smtClean="0"/>
              <a:t>ndispensables</a:t>
            </a:r>
            <a:r>
              <a:rPr lang="es-ES" sz="2800" dirty="0" smtClean="0"/>
              <a:t> </a:t>
            </a:r>
            <a:r>
              <a:rPr lang="es-ES" sz="2800" dirty="0"/>
              <a:t>para que la entidad pueda alcanzar sus objetivos, cumplir con sus obligaciones diarias de servicio, respetar la legalidad vigente y los derechos de las personas</a:t>
            </a:r>
            <a:endParaRPr lang="es-ES" sz="2800" b="1"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71</a:t>
            </a:fld>
            <a:endParaRPr lang="es-ES" dirty="0">
              <a:solidFill>
                <a:schemeClr val="tx1"/>
              </a:solidFill>
            </a:endParaRPr>
          </a:p>
        </p:txBody>
      </p:sp>
      <p:pic>
        <p:nvPicPr>
          <p:cNvPr id="7"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836712"/>
            <a:ext cx="6624736" cy="1200329"/>
          </a:xfrm>
          <a:prstGeom prst="rect">
            <a:avLst/>
          </a:prstGeom>
        </p:spPr>
        <p:txBody>
          <a:bodyPr wrap="square">
            <a:spAutoFit/>
          </a:bodyPr>
          <a:lstStyle/>
          <a:p>
            <a:r>
              <a:rPr lang="es-ES" sz="2400" b="1" dirty="0" smtClean="0"/>
              <a:t>Criterios iniciales </a:t>
            </a:r>
            <a:r>
              <a:rPr lang="es-ES" sz="2400" b="1" dirty="0"/>
              <a:t>y </a:t>
            </a:r>
            <a:r>
              <a:rPr lang="es-ES" sz="2400" b="1" dirty="0" smtClean="0"/>
              <a:t>previos hasta la </a:t>
            </a:r>
            <a:r>
              <a:rPr lang="es-ES" sz="2400" b="1" dirty="0"/>
              <a:t>valoración y el dictamen de la Comisión </a:t>
            </a:r>
            <a:r>
              <a:rPr lang="es-ES" sz="2400" b="1" dirty="0" smtClean="0"/>
              <a:t>Oficial de </a:t>
            </a:r>
            <a:r>
              <a:rPr lang="es-ES" sz="2400" b="1" dirty="0"/>
              <a:t>Valoración de Documentos </a:t>
            </a:r>
          </a:p>
        </p:txBody>
      </p:sp>
      <p:sp>
        <p:nvSpPr>
          <p:cNvPr id="3" name="2 Rectángulo"/>
          <p:cNvSpPr/>
          <p:nvPr/>
        </p:nvSpPr>
        <p:spPr>
          <a:xfrm>
            <a:off x="1691680" y="2564904"/>
            <a:ext cx="6048672" cy="3077766"/>
          </a:xfrm>
          <a:prstGeom prst="rect">
            <a:avLst/>
          </a:prstGeom>
        </p:spPr>
        <p:txBody>
          <a:bodyPr wrap="square">
            <a:spAutoFit/>
          </a:bodyPr>
          <a:lstStyle/>
          <a:p>
            <a:r>
              <a:rPr lang="es-ES" sz="2000" dirty="0" smtClean="0"/>
              <a:t>- Documentos </a:t>
            </a:r>
            <a:r>
              <a:rPr lang="es-ES" sz="2000" b="1" dirty="0" smtClean="0"/>
              <a:t>dispositivos</a:t>
            </a:r>
          </a:p>
          <a:p>
            <a:endParaRPr lang="es-ES" sz="2000" dirty="0"/>
          </a:p>
          <a:p>
            <a:r>
              <a:rPr lang="es-ES" sz="2000" dirty="0" smtClean="0"/>
              <a:t>- Documentos </a:t>
            </a:r>
            <a:r>
              <a:rPr lang="es-ES" sz="2000" dirty="0"/>
              <a:t>que informan de las </a:t>
            </a:r>
            <a:r>
              <a:rPr lang="es-ES" sz="2000" b="1" dirty="0"/>
              <a:t>directrices, estrategias y planificación</a:t>
            </a:r>
            <a:r>
              <a:rPr lang="es-ES" sz="2000" dirty="0"/>
              <a:t> de la </a:t>
            </a:r>
            <a:r>
              <a:rPr lang="es-ES" sz="2000" dirty="0" smtClean="0"/>
              <a:t>entidad</a:t>
            </a:r>
          </a:p>
          <a:p>
            <a:endParaRPr lang="es-ES" sz="2000" dirty="0"/>
          </a:p>
          <a:p>
            <a:r>
              <a:rPr lang="es-ES" sz="2000" dirty="0" smtClean="0"/>
              <a:t>- Títulos </a:t>
            </a:r>
            <a:r>
              <a:rPr lang="es-ES" sz="2000" dirty="0"/>
              <a:t>de carácter </a:t>
            </a:r>
            <a:r>
              <a:rPr lang="es-ES" sz="2000" b="1" dirty="0"/>
              <a:t>jurídico</a:t>
            </a:r>
            <a:r>
              <a:rPr lang="es-ES" sz="2000" dirty="0"/>
              <a:t> de la </a:t>
            </a:r>
            <a:r>
              <a:rPr lang="es-ES" sz="2000" dirty="0" smtClean="0"/>
              <a:t>entidad</a:t>
            </a:r>
          </a:p>
          <a:p>
            <a:pPr lvl="1"/>
            <a:endParaRPr lang="es-ES" sz="2000" dirty="0"/>
          </a:p>
          <a:p>
            <a:pPr lvl="1"/>
            <a:r>
              <a:rPr lang="es-ES" dirty="0" smtClean="0"/>
              <a:t>Documentos </a:t>
            </a:r>
            <a:r>
              <a:rPr lang="es-ES" dirty="0"/>
              <a:t>que recogen derechos legales </a:t>
            </a:r>
            <a:r>
              <a:rPr lang="es-ES" dirty="0" smtClean="0"/>
              <a:t>, económicos </a:t>
            </a:r>
            <a:r>
              <a:rPr lang="es-ES" dirty="0"/>
              <a:t>y patrimoniales tanto de la </a:t>
            </a:r>
            <a:r>
              <a:rPr lang="es-ES" dirty="0" smtClean="0"/>
              <a:t>propia entidad </a:t>
            </a:r>
            <a:r>
              <a:rPr lang="es-ES" dirty="0"/>
              <a:t>como de cada uno de sus </a:t>
            </a:r>
            <a:r>
              <a:rPr lang="es-ES" dirty="0" smtClean="0"/>
              <a:t> trabajadores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72</a:t>
            </a:fld>
            <a:endParaRPr lang="es-ES"/>
          </a:p>
        </p:txBody>
      </p:sp>
      <p:pic>
        <p:nvPicPr>
          <p:cNvPr id="6"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631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52736"/>
            <a:ext cx="8208912" cy="4708981"/>
          </a:xfrm>
          <a:prstGeom prst="rect">
            <a:avLst/>
          </a:prstGeom>
        </p:spPr>
        <p:txBody>
          <a:bodyPr wrap="square">
            <a:spAutoFit/>
          </a:bodyPr>
          <a:lstStyle/>
          <a:p>
            <a:r>
              <a:rPr lang="de-DE" sz="2000" b="1" dirty="0"/>
              <a:t>a) Con carácter permanente o indefinido:</a:t>
            </a:r>
            <a:endParaRPr lang="es-ES" sz="2000" b="1" dirty="0"/>
          </a:p>
          <a:p>
            <a:r>
              <a:rPr lang="de-DE" sz="2000" dirty="0"/>
              <a:t> </a:t>
            </a:r>
            <a:endParaRPr lang="es-ES" sz="2000" dirty="0"/>
          </a:p>
          <a:p>
            <a:r>
              <a:rPr lang="de-DE" sz="2000" dirty="0" smtClean="0"/>
              <a:t>- Libros </a:t>
            </a:r>
            <a:r>
              <a:rPr lang="de-DE" sz="2000" dirty="0"/>
              <a:t>de actas, Libros de resoluciones, Ordenanzas, </a:t>
            </a:r>
            <a:r>
              <a:rPr lang="de-DE" sz="2000" dirty="0" smtClean="0"/>
              <a:t>Reglamentos</a:t>
            </a:r>
            <a:endParaRPr lang="es-ES" sz="2000" dirty="0"/>
          </a:p>
          <a:p>
            <a:r>
              <a:rPr lang="de-DE" sz="2000" dirty="0"/>
              <a:t>- Libros de inventario de bienes, Libros de contabilidad principal</a:t>
            </a:r>
            <a:endParaRPr lang="es-ES" sz="2000" dirty="0"/>
          </a:p>
          <a:p>
            <a:r>
              <a:rPr lang="de-DE" sz="2000" dirty="0"/>
              <a:t>- Títulos de propiedad</a:t>
            </a:r>
            <a:endParaRPr lang="es-ES" sz="2000" dirty="0"/>
          </a:p>
          <a:p>
            <a:r>
              <a:rPr lang="de-DE" sz="2000" dirty="0"/>
              <a:t>- Planos del edificio e instalaciones</a:t>
            </a:r>
            <a:endParaRPr lang="es-ES" sz="2000" dirty="0"/>
          </a:p>
          <a:p>
            <a:r>
              <a:rPr lang="de-DE" sz="2000" dirty="0"/>
              <a:t> </a:t>
            </a:r>
            <a:endParaRPr lang="es-ES" sz="2000" dirty="0"/>
          </a:p>
          <a:p>
            <a:r>
              <a:rPr lang="de-DE" sz="2000" b="1" dirty="0"/>
              <a:t>b) Hasta 50 años desde la fecha de su finalización:</a:t>
            </a:r>
            <a:endParaRPr lang="es-ES" sz="2000" b="1" dirty="0"/>
          </a:p>
          <a:p>
            <a:r>
              <a:rPr lang="de-DE" sz="2000" dirty="0"/>
              <a:t> </a:t>
            </a:r>
            <a:endParaRPr lang="es-ES" sz="2000" dirty="0"/>
          </a:p>
          <a:p>
            <a:r>
              <a:rPr lang="de-DE" sz="2000" dirty="0"/>
              <a:t>- Convenios</a:t>
            </a:r>
            <a:endParaRPr lang="es-ES" sz="2000" dirty="0"/>
          </a:p>
          <a:p>
            <a:r>
              <a:rPr lang="de-DE" sz="2000" dirty="0"/>
              <a:t>- Libros de Tesorería, de Recaudación, Registros de </a:t>
            </a:r>
            <a:r>
              <a:rPr lang="de-DE" sz="2000" dirty="0" smtClean="0"/>
              <a:t>intereses</a:t>
            </a:r>
            <a:endParaRPr lang="es-ES" sz="2000" dirty="0"/>
          </a:p>
          <a:p>
            <a:r>
              <a:rPr lang="de-DE" sz="2000" dirty="0"/>
              <a:t>- Presupuestos </a:t>
            </a:r>
            <a:r>
              <a:rPr lang="de-DE" sz="2000" dirty="0" smtClean="0"/>
              <a:t>generales</a:t>
            </a:r>
            <a:endParaRPr lang="es-ES" sz="2000" dirty="0"/>
          </a:p>
          <a:p>
            <a:r>
              <a:rPr lang="de-DE" sz="2000" dirty="0"/>
              <a:t>- Planes de cooperación</a:t>
            </a:r>
            <a:endParaRPr lang="es-ES" sz="2000" dirty="0"/>
          </a:p>
          <a:p>
            <a:r>
              <a:rPr lang="es-ES" sz="2000" dirty="0" smtClean="0"/>
              <a:t>- Planes </a:t>
            </a:r>
            <a:r>
              <a:rPr lang="es-ES" sz="2000" dirty="0"/>
              <a:t>de ordenación de RRHH, Relaciones de </a:t>
            </a:r>
            <a:r>
              <a:rPr lang="es-ES" sz="2000" dirty="0" smtClean="0"/>
              <a:t>puestos de trabajo</a:t>
            </a:r>
            <a:r>
              <a:rPr lang="es-ES" sz="2000" dirty="0"/>
              <a:t>, Nóminas</a:t>
            </a:r>
            <a:r>
              <a:rPr lang="es-ES" sz="2000" dirty="0" smtClean="0"/>
              <a:t>,</a:t>
            </a:r>
          </a:p>
          <a:p>
            <a:r>
              <a:rPr lang="es-ES" sz="2000" dirty="0" smtClean="0"/>
              <a:t>   documentos de la Seguridad Social </a:t>
            </a:r>
            <a:endParaRPr lang="es-ES"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73</a:t>
            </a:fld>
            <a:endParaRPr lang="es-ES"/>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930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606148"/>
            <a:ext cx="8424936" cy="3046988"/>
          </a:xfrm>
          <a:prstGeom prst="rect">
            <a:avLst/>
          </a:prstGeom>
        </p:spPr>
        <p:txBody>
          <a:bodyPr wrap="square">
            <a:spAutoFit/>
          </a:bodyPr>
          <a:lstStyle/>
          <a:p>
            <a:r>
              <a:rPr lang="de-DE" sz="2400" b="1" dirty="0"/>
              <a:t>c) Hasta 30 años desde la fecha de su finalización:</a:t>
            </a:r>
            <a:endParaRPr lang="es-ES" sz="2400" b="1" dirty="0"/>
          </a:p>
          <a:p>
            <a:r>
              <a:rPr lang="de-DE" sz="2400" dirty="0"/>
              <a:t> </a:t>
            </a:r>
            <a:endParaRPr lang="es-ES" sz="2400" dirty="0"/>
          </a:p>
          <a:p>
            <a:r>
              <a:rPr lang="de-DE" sz="2400" dirty="0"/>
              <a:t>- Documentos que testimonien el funcionamiento de sus sistemas</a:t>
            </a:r>
            <a:endParaRPr lang="es-ES" sz="2400" dirty="0"/>
          </a:p>
          <a:p>
            <a:endParaRPr lang="de-DE" sz="2400" dirty="0" smtClean="0"/>
          </a:p>
          <a:p>
            <a:r>
              <a:rPr lang="de-DE" sz="2400" dirty="0" smtClean="0"/>
              <a:t>- </a:t>
            </a:r>
            <a:r>
              <a:rPr lang="de-DE" sz="2400" dirty="0"/>
              <a:t>Inventario del equipamiento de las instalaciones de la entidad</a:t>
            </a:r>
            <a:endParaRPr lang="es-ES" sz="2400" dirty="0"/>
          </a:p>
          <a:p>
            <a:endParaRPr lang="de-DE" sz="2400" dirty="0" smtClean="0"/>
          </a:p>
          <a:p>
            <a:r>
              <a:rPr lang="de-DE" sz="2400" dirty="0" smtClean="0"/>
              <a:t>- Inventario </a:t>
            </a:r>
            <a:r>
              <a:rPr lang="de-DE" sz="2400" dirty="0"/>
              <a:t>de los sistemas electrónicos de información de la </a:t>
            </a:r>
            <a:endParaRPr lang="de-DE" sz="2400" dirty="0" smtClean="0"/>
          </a:p>
          <a:p>
            <a:r>
              <a:rPr lang="de-DE" sz="2400" dirty="0" smtClean="0"/>
              <a:t>  entidad</a:t>
            </a:r>
            <a:r>
              <a:rPr lang="de-DE" sz="2400" dirty="0"/>
              <a:t>.</a:t>
            </a:r>
            <a:endParaRPr lang="es-ES"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74</a:t>
            </a:fld>
            <a:endParaRPr lang="es-ES"/>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407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908720"/>
            <a:ext cx="8136904" cy="1728192"/>
          </a:xfrm>
        </p:spPr>
        <p:txBody>
          <a:bodyPr>
            <a:normAutofit fontScale="90000"/>
          </a:bodyPr>
          <a:lstStyle/>
          <a:p>
            <a:r>
              <a:rPr lang="es-ES" sz="3600" b="1" dirty="0">
                <a:solidFill>
                  <a:schemeClr val="tx2"/>
                </a:solidFill>
              </a:rPr>
              <a:t>Soluciones</a:t>
            </a:r>
            <a:r>
              <a:rPr lang="es-ES" b="1" dirty="0">
                <a:solidFill>
                  <a:schemeClr val="tx2"/>
                </a:solidFill>
              </a:rPr>
              <a:t> </a:t>
            </a:r>
            <a:r>
              <a:rPr lang="es-ES" b="1" dirty="0" smtClean="0">
                <a:solidFill>
                  <a:schemeClr val="tx2"/>
                </a:solidFill>
              </a:rPr>
              <a:t/>
            </a:r>
            <a:br>
              <a:rPr lang="es-ES" b="1" dirty="0" smtClean="0">
                <a:solidFill>
                  <a:schemeClr val="tx2"/>
                </a:solidFill>
              </a:rPr>
            </a:br>
            <a:r>
              <a:rPr lang="es-ES" b="1" dirty="0" smtClean="0">
                <a:solidFill>
                  <a:schemeClr val="tx2"/>
                </a:solidFill>
              </a:rPr>
              <a:t> Junta </a:t>
            </a:r>
            <a:r>
              <a:rPr lang="es-ES" b="1" dirty="0">
                <a:solidFill>
                  <a:schemeClr val="tx2"/>
                </a:solidFill>
              </a:rPr>
              <a:t>de </a:t>
            </a:r>
            <a:r>
              <a:rPr lang="es-ES" b="1" dirty="0" smtClean="0">
                <a:solidFill>
                  <a:schemeClr val="tx2"/>
                </a:solidFill>
              </a:rPr>
              <a:t>Andalucía/Diputaciones</a:t>
            </a:r>
            <a:r>
              <a:rPr lang="es-ES" dirty="0">
                <a:solidFill>
                  <a:schemeClr val="tx2"/>
                </a:solidFill>
              </a:rPr>
              <a:t/>
            </a:r>
            <a:br>
              <a:rPr lang="es-ES" dirty="0">
                <a:solidFill>
                  <a:schemeClr val="tx2"/>
                </a:solidFill>
              </a:rPr>
            </a:br>
            <a:endParaRPr lang="es-ES" dirty="0">
              <a:solidFill>
                <a:schemeClr val="tx2"/>
              </a:solidFill>
            </a:endParaRPr>
          </a:p>
        </p:txBody>
      </p:sp>
      <p:sp>
        <p:nvSpPr>
          <p:cNvPr id="3" name="1 Título"/>
          <p:cNvSpPr txBox="1">
            <a:spLocks/>
          </p:cNvSpPr>
          <p:nvPr/>
        </p:nvSpPr>
        <p:spPr>
          <a:xfrm>
            <a:off x="323528" y="3356992"/>
            <a:ext cx="8136904" cy="17281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dirty="0"/>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483768" y="2492896"/>
            <a:ext cx="3416598" cy="2499178"/>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924358"/>
            <a:ext cx="3416598" cy="880906"/>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75</a:t>
            </a:fld>
            <a:endParaRPr lang="es-ES" dirty="0">
              <a:solidFill>
                <a:schemeClr val="tx1"/>
              </a:solidFill>
            </a:endParaRPr>
          </a:p>
        </p:txBody>
      </p:sp>
      <p:pic>
        <p:nvPicPr>
          <p:cNvPr id="7" name="Picture 4" descr="Logotipo DiputaciÃ³n de Sevil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94759"/>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865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79512" y="1196752"/>
            <a:ext cx="8832980" cy="517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077247"/>
            <a:ext cx="2304256" cy="168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76</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43" y="15832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293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67544" y="2548686"/>
            <a:ext cx="7961765" cy="2896538"/>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728379" y="214214"/>
            <a:ext cx="2304256" cy="1685521"/>
          </a:xfrm>
          <a:prstGeom prst="rect">
            <a:avLst/>
          </a:prstGeom>
          <a:noFill/>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83568" y="6093296"/>
            <a:ext cx="3340723" cy="307777"/>
          </a:xfrm>
          <a:prstGeom prst="rect">
            <a:avLst/>
          </a:prstGeom>
          <a:noFill/>
        </p:spPr>
        <p:txBody>
          <a:bodyPr wrap="none" rtlCol="0">
            <a:spAutoFit/>
          </a:bodyPr>
          <a:lstStyle/>
          <a:p>
            <a:r>
              <a:rPr lang="es-ES" sz="1400" dirty="0" smtClean="0"/>
              <a:t>Consejería de Empleo, Empresa y Comercio</a:t>
            </a:r>
            <a:endParaRPr lang="es-ES" sz="1400" dirty="0"/>
          </a:p>
        </p:txBody>
      </p:sp>
      <p:sp>
        <p:nvSpPr>
          <p:cNvPr id="4" name="3 CuadroTexto"/>
          <p:cNvSpPr txBox="1"/>
          <p:nvPr/>
        </p:nvSpPr>
        <p:spPr>
          <a:xfrm>
            <a:off x="3415323" y="2492896"/>
            <a:ext cx="314510" cy="307777"/>
          </a:xfrm>
          <a:prstGeom prst="rect">
            <a:avLst/>
          </a:prstGeom>
          <a:noFill/>
        </p:spPr>
        <p:txBody>
          <a:bodyPr wrap="none" rtlCol="0">
            <a:spAutoFit/>
          </a:bodyPr>
          <a:lstStyle/>
          <a:p>
            <a:r>
              <a:rPr lang="es-ES" sz="1400" dirty="0"/>
              <a:t> </a:t>
            </a:r>
            <a:r>
              <a:rPr lang="es-ES" sz="1400" dirty="0" smtClean="0"/>
              <a:t>*</a:t>
            </a:r>
            <a:endParaRPr lang="es-ES" sz="1400" dirty="0"/>
          </a:p>
        </p:txBody>
      </p:sp>
      <p:sp>
        <p:nvSpPr>
          <p:cNvPr id="6" name="5 CuadroTexto"/>
          <p:cNvSpPr txBox="1"/>
          <p:nvPr/>
        </p:nvSpPr>
        <p:spPr>
          <a:xfrm>
            <a:off x="539552" y="6073551"/>
            <a:ext cx="314510" cy="307777"/>
          </a:xfrm>
          <a:prstGeom prst="rect">
            <a:avLst/>
          </a:prstGeom>
          <a:noFill/>
        </p:spPr>
        <p:txBody>
          <a:bodyPr wrap="none" rtlCol="0">
            <a:spAutoFit/>
          </a:bodyPr>
          <a:lstStyle/>
          <a:p>
            <a:r>
              <a:rPr lang="es-ES" sz="1400" dirty="0"/>
              <a:t> </a:t>
            </a:r>
            <a:r>
              <a:rPr lang="es-ES" sz="1400" dirty="0" smtClean="0"/>
              <a:t>*</a:t>
            </a:r>
            <a:endParaRPr lang="es-ES" sz="140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77</a:t>
            </a:fld>
            <a:endParaRPr lang="es-ES" dirty="0">
              <a:solidFill>
                <a:schemeClr val="tx1"/>
              </a:solidFill>
            </a:endParaRPr>
          </a:p>
        </p:txBody>
      </p:sp>
      <p:pic>
        <p:nvPicPr>
          <p:cNvPr id="8" name="Picture 4" descr="Logotipo DiputaciÃ³n de Sevil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01"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11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chemeClr val="bg1">
                <a:lumMod val="85000"/>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79512" y="2636912"/>
            <a:ext cx="8352928" cy="845044"/>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6156176" y="214214"/>
            <a:ext cx="2304256" cy="1685521"/>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 y="4293096"/>
            <a:ext cx="9144000" cy="646331"/>
          </a:xfrm>
          <a:prstGeom prst="rect">
            <a:avLst/>
          </a:prstGeom>
          <a:noFill/>
        </p:spPr>
        <p:txBody>
          <a:bodyPr wrap="square" rtlCol="0">
            <a:spAutoFit/>
          </a:bodyPr>
          <a:lstStyle/>
          <a:p>
            <a:r>
              <a:rPr lang="es-ES" dirty="0" smtClean="0"/>
              <a:t>- Mandato </a:t>
            </a:r>
            <a:r>
              <a:rPr lang="es-ES" dirty="0"/>
              <a:t>a todas </a:t>
            </a:r>
            <a:r>
              <a:rPr lang="es-ES" dirty="0" smtClean="0"/>
              <a:t>las Administraciones </a:t>
            </a:r>
            <a:r>
              <a:rPr lang="es-ES" dirty="0"/>
              <a:t>Públicas para que acometan </a:t>
            </a:r>
            <a:r>
              <a:rPr lang="es-ES" dirty="0" smtClean="0"/>
              <a:t>una revisión/simplificación</a:t>
            </a:r>
          </a:p>
          <a:p>
            <a:r>
              <a:rPr lang="es-ES" dirty="0" smtClean="0"/>
              <a:t>normativa </a:t>
            </a:r>
            <a:r>
              <a:rPr lang="es-ES" dirty="0"/>
              <a:t>de sus ordenamientos jurídicos. </a:t>
            </a:r>
          </a:p>
        </p:txBody>
      </p:sp>
      <p:sp>
        <p:nvSpPr>
          <p:cNvPr id="4" name="3 CuadroTexto"/>
          <p:cNvSpPr txBox="1"/>
          <p:nvPr/>
        </p:nvSpPr>
        <p:spPr>
          <a:xfrm>
            <a:off x="211948" y="3770193"/>
            <a:ext cx="8655831" cy="369332"/>
          </a:xfrm>
          <a:prstGeom prst="rect">
            <a:avLst/>
          </a:prstGeom>
          <a:noFill/>
        </p:spPr>
        <p:txBody>
          <a:bodyPr wrap="none" rtlCol="0">
            <a:spAutoFit/>
          </a:bodyPr>
          <a:lstStyle/>
          <a:p>
            <a:r>
              <a:rPr lang="es-ES" b="1" dirty="0" smtClean="0"/>
              <a:t>Ley 1/2014</a:t>
            </a:r>
            <a:r>
              <a:rPr lang="es-ES" b="1" dirty="0"/>
              <a:t>, de 24 de junio, de Transparencia Pública de </a:t>
            </a:r>
            <a:r>
              <a:rPr lang="es-ES" b="1" dirty="0" smtClean="0"/>
              <a:t>Andalucía , disp. ad. 1ª, apdo. 1 :</a:t>
            </a:r>
            <a:endParaRPr lang="es-ES" b="1" dirty="0"/>
          </a:p>
        </p:txBody>
      </p:sp>
      <p:sp>
        <p:nvSpPr>
          <p:cNvPr id="5" name="4 CuadroTexto"/>
          <p:cNvSpPr txBox="1"/>
          <p:nvPr/>
        </p:nvSpPr>
        <p:spPr>
          <a:xfrm>
            <a:off x="129874" y="5146031"/>
            <a:ext cx="8737906" cy="923330"/>
          </a:xfrm>
          <a:prstGeom prst="rect">
            <a:avLst/>
          </a:prstGeom>
          <a:noFill/>
          <a:effectLst>
            <a:outerShdw blurRad="76200" dist="12700" dir="2700000" sy="-23000" kx="-800400" algn="bl" rotWithShape="0">
              <a:prstClr val="black">
                <a:alpha val="20000"/>
              </a:prstClr>
            </a:outerShdw>
          </a:effectLst>
        </p:spPr>
        <p:txBody>
          <a:bodyPr wrap="square" rtlCol="0">
            <a:spAutoFit/>
          </a:bodyPr>
          <a:lstStyle/>
          <a:p>
            <a:pPr algn="just"/>
            <a:r>
              <a:rPr lang="es-ES" dirty="0" smtClean="0"/>
              <a:t>-…conllevará </a:t>
            </a:r>
            <a:r>
              <a:rPr lang="es-ES" dirty="0"/>
              <a:t>una </a:t>
            </a:r>
            <a:r>
              <a:rPr lang="es-ES" b="1" dirty="0"/>
              <a:t>simplificación procedimental </a:t>
            </a:r>
            <a:r>
              <a:rPr lang="es-ES" dirty="0"/>
              <a:t>que redundará </a:t>
            </a:r>
            <a:r>
              <a:rPr lang="es-ES" dirty="0" smtClean="0"/>
              <a:t>en beneficio </a:t>
            </a:r>
            <a:r>
              <a:rPr lang="es-ES" dirty="0"/>
              <a:t>de la ciudadanía, y </a:t>
            </a:r>
            <a:r>
              <a:rPr lang="es-ES" dirty="0" smtClean="0"/>
              <a:t>en </a:t>
            </a:r>
            <a:r>
              <a:rPr lang="es-ES" dirty="0"/>
              <a:t>la disminución de trámites y </a:t>
            </a:r>
            <a:r>
              <a:rPr lang="es-ES" dirty="0" smtClean="0"/>
              <a:t>costes innecesarios</a:t>
            </a:r>
            <a:r>
              <a:rPr lang="es-ES" dirty="0"/>
              <a:t>, afectando al </a:t>
            </a:r>
            <a:r>
              <a:rPr lang="es-ES" dirty="0" smtClean="0"/>
              <a:t>principio </a:t>
            </a:r>
            <a:r>
              <a:rPr lang="es-ES" dirty="0"/>
              <a:t>de buena </a:t>
            </a:r>
            <a:r>
              <a:rPr lang="es-ES" dirty="0" smtClean="0"/>
              <a:t>administración y mejorando la gobernanza local.</a:t>
            </a:r>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78</a:t>
            </a:fld>
            <a:endParaRPr lang="es-ES" dirty="0">
              <a:solidFill>
                <a:schemeClr val="tx1"/>
              </a:solidFill>
            </a:endParaRPr>
          </a:p>
        </p:txBody>
      </p:sp>
      <p:pic>
        <p:nvPicPr>
          <p:cNvPr id="8" name="Picture 4" descr="Logotipo DiputaciÃ³n de Sevil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48"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855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36269" y="260648"/>
            <a:ext cx="5607014" cy="6264696"/>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79</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1595"/>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7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671" y="1700808"/>
            <a:ext cx="8229600" cy="2866330"/>
          </a:xfrm>
        </p:spPr>
        <p:txBody>
          <a:bodyPr>
            <a:normAutofit/>
          </a:bodyPr>
          <a:lstStyle/>
          <a:p>
            <a:r>
              <a:rPr lang="es-ES" b="1" dirty="0">
                <a:solidFill>
                  <a:schemeClr val="tx2"/>
                </a:solidFill>
              </a:rPr>
              <a:t>2. Tentativas de normalización: </a:t>
            </a:r>
            <a:r>
              <a:rPr lang="es-ES" b="1" dirty="0" smtClean="0">
                <a:solidFill>
                  <a:schemeClr val="tx2"/>
                </a:solidFill>
              </a:rPr>
              <a:t/>
            </a:r>
            <a:br>
              <a:rPr lang="es-ES" b="1" dirty="0" smtClean="0">
                <a:solidFill>
                  <a:schemeClr val="tx2"/>
                </a:solidFill>
              </a:rPr>
            </a:br>
            <a:r>
              <a:rPr lang="es-ES" b="1" dirty="0">
                <a:solidFill>
                  <a:schemeClr val="tx2"/>
                </a:solidFill>
              </a:rPr>
              <a:t/>
            </a:r>
            <a:br>
              <a:rPr lang="es-ES" b="1" dirty="0">
                <a:solidFill>
                  <a:schemeClr val="tx2"/>
                </a:solidFill>
              </a:rPr>
            </a:br>
            <a:r>
              <a:rPr lang="es-ES" b="1" dirty="0">
                <a:solidFill>
                  <a:schemeClr val="tx2"/>
                </a:solidFill>
              </a:rPr>
              <a:t>P</a:t>
            </a:r>
            <a:r>
              <a:rPr lang="es-ES" b="1" dirty="0" smtClean="0">
                <a:solidFill>
                  <a:schemeClr val="tx2"/>
                </a:solidFill>
              </a:rPr>
              <a:t>royecto </a:t>
            </a:r>
            <a:r>
              <a:rPr lang="es-ES" b="1" dirty="0">
                <a:solidFill>
                  <a:schemeClr val="tx2"/>
                </a:solidFill>
              </a:rPr>
              <a:t>NORMA</a:t>
            </a:r>
            <a:r>
              <a:rPr lang="es-ES" dirty="0"/>
              <a:t/>
            </a:r>
            <a:br>
              <a:rPr lang="es-ES" dirty="0"/>
            </a:b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a:t>
            </a:fld>
            <a:endParaRPr lang="es-ES" dirty="0">
              <a:solidFill>
                <a:schemeClr val="tx1"/>
              </a:solidFill>
            </a:endParaRPr>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002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847745"/>
            <a:ext cx="7560840" cy="276999"/>
          </a:xfrm>
          <a:prstGeom prst="rect">
            <a:avLst/>
          </a:prstGeom>
        </p:spPr>
        <p:txBody>
          <a:bodyPr wrap="square">
            <a:spAutoFit/>
          </a:bodyPr>
          <a:lstStyle/>
          <a:p>
            <a:r>
              <a:rPr lang="es-ES" sz="1200" dirty="0">
                <a:solidFill>
                  <a:schemeClr val="tx2">
                    <a:lumMod val="75000"/>
                  </a:schemeClr>
                </a:solidFill>
              </a:rPr>
              <a:t>https://</a:t>
            </a:r>
            <a:r>
              <a:rPr lang="es-ES" sz="1200" dirty="0">
                <a:solidFill>
                  <a:schemeClr val="tx2">
                    <a:lumMod val="75000"/>
                  </a:schemeClr>
                </a:solidFill>
                <a:hlinkClick r:id="rId2"/>
              </a:rPr>
              <a:t>www.juntadeandalucia.es/temas/contratacion-publica/perfiles-licitaciones/detalle/000000071970.html</a:t>
            </a:r>
            <a:endParaRPr lang="es-ES" sz="1200" dirty="0">
              <a:solidFill>
                <a:schemeClr val="tx2">
                  <a:lumMod val="75000"/>
                </a:schemeClr>
              </a:solidFill>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5505" y="1340769"/>
            <a:ext cx="8848984" cy="497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067944" y="4941168"/>
            <a:ext cx="4464496" cy="369332"/>
          </a:xfrm>
          <a:prstGeom prst="rect">
            <a:avLst/>
          </a:prstGeom>
          <a:noFill/>
        </p:spPr>
        <p:txBody>
          <a:bodyPr wrap="square" rtlCol="0">
            <a:spAutoFit/>
          </a:bodyPr>
          <a:lstStyle/>
          <a:p>
            <a:r>
              <a:rPr lang="es-ES" dirty="0" smtClean="0"/>
              <a:t>3.479.380 €  (presupuestos 2018-2021)</a:t>
            </a:r>
            <a:endParaRPr lang="es-ES" dirty="0"/>
          </a:p>
        </p:txBody>
      </p:sp>
      <p:cxnSp>
        <p:nvCxnSpPr>
          <p:cNvPr id="5" name="4 Conector recto de flecha"/>
          <p:cNvCxnSpPr/>
          <p:nvPr/>
        </p:nvCxnSpPr>
        <p:spPr>
          <a:xfrm>
            <a:off x="3707904" y="5157192"/>
            <a:ext cx="360040" cy="0"/>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angular"/>
          <p:cNvCxnSpPr/>
          <p:nvPr/>
        </p:nvCxnSpPr>
        <p:spPr>
          <a:xfrm rot="10800000" flipV="1">
            <a:off x="4909078" y="1124744"/>
            <a:ext cx="599027" cy="504054"/>
          </a:xfrm>
          <a:prstGeom prst="bentConnector3">
            <a:avLst/>
          </a:prstGeom>
          <a:ln w="12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5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80</a:t>
            </a:fld>
            <a:endParaRPr lang="es-ES" dirty="0">
              <a:solidFill>
                <a:schemeClr val="tx1"/>
              </a:solidFill>
            </a:endParaRPr>
          </a:p>
        </p:txBody>
      </p:sp>
      <p:pic>
        <p:nvPicPr>
          <p:cNvPr id="8" name="Picture 4" descr="Logotipo DiputaciÃ³n de Sev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241"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799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duotone>
              <a:prstClr val="black"/>
              <a:schemeClr val="bg1">
                <a:lumMod val="75000"/>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00981" y="4866680"/>
            <a:ext cx="7819663" cy="1010592"/>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clrChange>
              <a:clrFrom>
                <a:srgbClr val="FFFFB7"/>
              </a:clrFrom>
              <a:clrTo>
                <a:srgbClr val="FFFFB7">
                  <a:alpha val="0"/>
                </a:srgbClr>
              </a:clrTo>
            </a:clrChange>
            <a:duotone>
              <a:prstClr val="black"/>
              <a:schemeClr val="bg1">
                <a:lumMod val="75000"/>
                <a:tint val="45000"/>
                <a:satMod val="400000"/>
              </a:schemeClr>
            </a:duotone>
            <a:extLst>
              <a:ext uri="{BEBA8EAE-BF5A-486C-A8C5-ECC9F3942E4B}">
                <a14:imgProps xmlns:a14="http://schemas.microsoft.com/office/drawing/2010/main">
                  <a14:imgLayer r:embed="rId5">
                    <a14:imgEffect>
                      <a14:sharpenSoften amount="94000"/>
                    </a14:imgEffect>
                  </a14:imgLayer>
                </a14:imgProps>
              </a:ext>
              <a:ext uri="{28A0092B-C50C-407E-A947-70E740481C1C}">
                <a14:useLocalDpi xmlns:a14="http://schemas.microsoft.com/office/drawing/2010/main" val="0"/>
              </a:ext>
            </a:extLst>
          </a:blip>
          <a:srcRect/>
          <a:stretch>
            <a:fillRect/>
          </a:stretch>
        </p:blipFill>
        <p:spPr bwMode="auto">
          <a:xfrm>
            <a:off x="500981" y="2922464"/>
            <a:ext cx="7802523" cy="1584176"/>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881560" y="332656"/>
            <a:ext cx="2304256" cy="1685521"/>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81</a:t>
            </a:fld>
            <a:endParaRPr lang="es-ES" dirty="0">
              <a:solidFill>
                <a:schemeClr val="tx1"/>
              </a:solidFill>
            </a:endParaRPr>
          </a:p>
        </p:txBody>
      </p:sp>
      <p:pic>
        <p:nvPicPr>
          <p:cNvPr id="7" name="Picture 4" descr="Logotipo DiputaciÃ³n de Sevill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26064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133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duotone>
              <a:prstClr val="black"/>
              <a:schemeClr val="bg1">
                <a:lumMod val="85000"/>
                <a:tint val="45000"/>
                <a:satMod val="400000"/>
              </a:schemeClr>
            </a:duotone>
            <a:extLst>
              <a:ext uri="{28A0092B-C50C-407E-A947-70E740481C1C}">
                <a14:useLocalDpi xmlns:a14="http://schemas.microsoft.com/office/drawing/2010/main" val="0"/>
              </a:ext>
            </a:extLst>
          </a:blip>
          <a:srcRect/>
          <a:stretch>
            <a:fillRect/>
          </a:stretch>
        </p:blipFill>
        <p:spPr bwMode="auto">
          <a:xfrm>
            <a:off x="708573" y="2496732"/>
            <a:ext cx="7848872" cy="231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189" y="116632"/>
            <a:ext cx="2304256" cy="1685521"/>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duotone>
              <a:prstClr val="black"/>
              <a:schemeClr val="bg1">
                <a:lumMod val="85000"/>
                <a:tint val="45000"/>
                <a:satMod val="400000"/>
              </a:schemeClr>
            </a:duotone>
            <a:extLst>
              <a:ext uri="{28A0092B-C50C-407E-A947-70E740481C1C}">
                <a14:useLocalDpi xmlns:a14="http://schemas.microsoft.com/office/drawing/2010/main" val="0"/>
              </a:ext>
            </a:extLst>
          </a:blip>
          <a:srcRect/>
          <a:stretch>
            <a:fillRect/>
          </a:stretch>
        </p:blipFill>
        <p:spPr bwMode="auto">
          <a:xfrm>
            <a:off x="717313" y="5157192"/>
            <a:ext cx="777359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132FADFE-3B8F-471C-ABF0-DBC7717ECBBC}" type="slidenum">
              <a:rPr lang="es-ES" smtClean="0"/>
              <a:t>82</a:t>
            </a:fld>
            <a:endParaRPr lang="es-ES"/>
          </a:p>
        </p:txBody>
      </p:sp>
      <p:pic>
        <p:nvPicPr>
          <p:cNvPr id="6" name="Picture 4" descr="Logotipo DiputaciÃ³n de Sev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146" y="226656"/>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059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03120" y="260648"/>
            <a:ext cx="2304256" cy="1685521"/>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duotone>
              <a:prstClr val="black"/>
              <a:schemeClr val="bg1">
                <a:lumMod val="85000"/>
                <a:tint val="45000"/>
                <a:satMod val="400000"/>
              </a:scheme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35696" y="2780929"/>
            <a:ext cx="5771680" cy="85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duotone>
              <a:prstClr val="black"/>
              <a:schemeClr val="bg1">
                <a:lumMod val="85000"/>
                <a:tint val="45000"/>
                <a:satMod val="400000"/>
              </a:schemeClr>
            </a:duotone>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835695" y="4004667"/>
            <a:ext cx="5771681" cy="134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32FADFE-3B8F-471C-ABF0-DBC7717ECBBC}" type="slidenum">
              <a:rPr lang="es-ES" smtClean="0"/>
              <a:t>83</a:t>
            </a:fld>
            <a:endParaRPr lang="es-ES"/>
          </a:p>
        </p:txBody>
      </p:sp>
      <p:pic>
        <p:nvPicPr>
          <p:cNvPr id="6" name="Picture 4" descr="Logotipo DiputaciÃ³n de Sevill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39207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8589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9552" y="236790"/>
            <a:ext cx="7937729" cy="643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a:xfrm>
            <a:off x="6758880" y="6356350"/>
            <a:ext cx="2133600" cy="365125"/>
          </a:xfrm>
        </p:spPr>
        <p:txBody>
          <a:bodyPr/>
          <a:lstStyle/>
          <a:p>
            <a:fld id="{132FADFE-3B8F-471C-ABF0-DBC7717ECBBC}" type="slidenum">
              <a:rPr lang="es-ES" smtClean="0">
                <a:solidFill>
                  <a:schemeClr val="tx1"/>
                </a:solidFill>
              </a:rPr>
              <a:t>84</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161" y="515719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735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85</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098" name="Picture 2" descr="https://ws024.juntadeandalucia.es/ae/system/files/logo_archiva.gif?127054306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72200" y="659573"/>
            <a:ext cx="1656773" cy="930342"/>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1520" y="2244928"/>
            <a:ext cx="8568952" cy="3416320"/>
          </a:xfrm>
          <a:prstGeom prst="rect">
            <a:avLst/>
          </a:prstGeom>
        </p:spPr>
        <p:txBody>
          <a:bodyPr wrap="square">
            <a:spAutoFit/>
          </a:bodyPr>
          <a:lstStyle/>
          <a:p>
            <a:pPr algn="just"/>
            <a:r>
              <a:rPr lang="es-ES" dirty="0"/>
              <a:t>S</a:t>
            </a:r>
            <a:r>
              <a:rPr lang="es-ES" dirty="0" smtClean="0"/>
              <a:t>istema </a:t>
            </a:r>
            <a:r>
              <a:rPr lang="es-ES" dirty="0"/>
              <a:t>de información único para los archivos adscritos a la Administración de la Junta de Andalucía en su Sistema Andaluz de Archivos, así como a los archivos </a:t>
            </a:r>
            <a:r>
              <a:rPr lang="es-ES" dirty="0" smtClean="0"/>
              <a:t>judiciales para </a:t>
            </a:r>
            <a:r>
              <a:rPr lang="es-ES" dirty="0"/>
              <a:t>la gestión de la </a:t>
            </a:r>
            <a:r>
              <a:rPr lang="es-ES" dirty="0" smtClean="0"/>
              <a:t>documentación en </a:t>
            </a:r>
            <a:r>
              <a:rPr lang="es-ES" dirty="0"/>
              <a:t>papel </a:t>
            </a:r>
            <a:r>
              <a:rPr lang="es-ES" dirty="0" smtClean="0"/>
              <a:t>o en </a:t>
            </a:r>
            <a:r>
              <a:rPr lang="es-ES" dirty="0"/>
              <a:t>formato </a:t>
            </a:r>
            <a:r>
              <a:rPr lang="es-ES" dirty="0" smtClean="0"/>
              <a:t>digital, como </a:t>
            </a:r>
            <a:r>
              <a:rPr lang="es-ES" dirty="0"/>
              <a:t>parte fundamental del modelo de </a:t>
            </a:r>
            <a:r>
              <a:rPr lang="es-ES" dirty="0" smtClean="0"/>
              <a:t>administración </a:t>
            </a:r>
            <a:r>
              <a:rPr lang="es-ES" dirty="0"/>
              <a:t>electrónica de la </a:t>
            </a:r>
            <a:r>
              <a:rPr lang="es-ES" dirty="0" smtClean="0"/>
              <a:t>Junta de Andalucía</a:t>
            </a:r>
            <a:endParaRPr lang="es-ES" dirty="0"/>
          </a:p>
          <a:p>
            <a:pPr algn="just"/>
            <a:endParaRPr lang="es-ES" dirty="0"/>
          </a:p>
          <a:p>
            <a:pPr algn="just"/>
            <a:r>
              <a:rPr lang="es-ES" dirty="0"/>
              <a:t>G</a:t>
            </a:r>
            <a:r>
              <a:rPr lang="es-ES" dirty="0" smtClean="0"/>
              <a:t>estión </a:t>
            </a:r>
            <a:r>
              <a:rPr lang="es-ES" dirty="0"/>
              <a:t>informatizada de todo tipo de archivos, desde el módulo de </a:t>
            </a:r>
            <a:r>
              <a:rPr lang="es-ES" dirty="0" smtClean="0"/>
              <a:t>oficina</a:t>
            </a:r>
            <a:r>
              <a:rPr lang="es-ES" dirty="0"/>
              <a:t>, pasando por </a:t>
            </a:r>
            <a:r>
              <a:rPr lang="es-ES" dirty="0" smtClean="0"/>
              <a:t>los archivos </a:t>
            </a:r>
            <a:r>
              <a:rPr lang="es-ES" dirty="0"/>
              <a:t>c</a:t>
            </a:r>
            <a:r>
              <a:rPr lang="es-ES" dirty="0" smtClean="0"/>
              <a:t>entrales, hasta los históricos comprendiendo  la </a:t>
            </a:r>
            <a:r>
              <a:rPr lang="es-ES" dirty="0"/>
              <a:t>gestión de ingresos, descripción documental y los servicios y salidas de </a:t>
            </a:r>
            <a:r>
              <a:rPr lang="es-ES" dirty="0" smtClean="0"/>
              <a:t>documentación</a:t>
            </a:r>
          </a:p>
          <a:p>
            <a:pPr algn="just"/>
            <a:endParaRPr lang="es-ES" dirty="0" smtClean="0"/>
          </a:p>
          <a:p>
            <a:pPr algn="just"/>
            <a:r>
              <a:rPr lang="es-ES" dirty="0" smtClean="0"/>
              <a:t>El diseño</a:t>
            </a:r>
            <a:r>
              <a:rPr lang="es-ES" dirty="0"/>
              <a:t> </a:t>
            </a:r>
            <a:r>
              <a:rPr lang="es-ES" dirty="0" smtClean="0"/>
              <a:t>del </a:t>
            </a:r>
            <a:r>
              <a:rPr lang="es-ES" dirty="0"/>
              <a:t>sistema se realizó en el marco del proyecto </a:t>
            </a:r>
            <a:r>
              <a:rPr lang="es-ES" b="1" dirty="0" err="1"/>
              <a:t>W</a:t>
            </a:r>
            <a:r>
              <a:rPr lang="es-ES" b="1" dirty="0" err="1" smtClean="0"/>
              <a:t>@ndA</a:t>
            </a:r>
            <a:r>
              <a:rPr lang="es-ES" b="1" dirty="0"/>
              <a:t>, </a:t>
            </a:r>
            <a:r>
              <a:rPr lang="es-ES" dirty="0" smtClean="0"/>
              <a:t>para la </a:t>
            </a:r>
            <a:r>
              <a:rPr lang="es-ES" dirty="0"/>
              <a:t>tramitación integral </a:t>
            </a:r>
            <a:r>
              <a:rPr lang="es-ES" dirty="0" smtClean="0"/>
              <a:t>telemática </a:t>
            </a:r>
            <a:r>
              <a:rPr lang="es-ES" dirty="0"/>
              <a:t>de todos los procedimientos de la Junta de Andalucía, formando parte del modelo tecnológico de administración electrónica de la Junta de </a:t>
            </a:r>
            <a:r>
              <a:rPr lang="es-ES" dirty="0" smtClean="0"/>
              <a:t>Andalucía</a:t>
            </a:r>
            <a:endParaRPr lang="es-ES" dirty="0"/>
          </a:p>
        </p:txBody>
      </p:sp>
      <p:sp>
        <p:nvSpPr>
          <p:cNvPr id="5" name="4 Rectángulo"/>
          <p:cNvSpPr/>
          <p:nvPr/>
        </p:nvSpPr>
        <p:spPr>
          <a:xfrm>
            <a:off x="395536" y="1453425"/>
            <a:ext cx="5328592" cy="369332"/>
          </a:xfrm>
          <a:prstGeom prst="rect">
            <a:avLst/>
          </a:prstGeom>
        </p:spPr>
        <p:txBody>
          <a:bodyPr wrap="square">
            <a:spAutoFit/>
          </a:bodyPr>
          <a:lstStyle/>
          <a:p>
            <a:r>
              <a:rPr lang="es-ES" b="1" dirty="0"/>
              <a:t>Sistema de Información de la Gestión de Archivos</a:t>
            </a:r>
          </a:p>
        </p:txBody>
      </p:sp>
    </p:spTree>
    <p:extLst>
      <p:ext uri="{BB962C8B-B14F-4D97-AF65-F5344CB8AC3E}">
        <p14:creationId xmlns:p14="http://schemas.microsoft.com/office/powerpoint/2010/main" val="42307393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86</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09" y="188640"/>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098" name="Picture 2" descr="https://ws024.juntadeandalucia.es/ae/system/files/logo_archiva.gif?127054306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8086" y="1215398"/>
            <a:ext cx="1238250" cy="69532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2492896"/>
            <a:ext cx="8388424" cy="1323439"/>
          </a:xfrm>
          <a:prstGeom prst="rect">
            <a:avLst/>
          </a:prstGeom>
        </p:spPr>
        <p:txBody>
          <a:bodyPr wrap="square">
            <a:spAutoFit/>
          </a:bodyPr>
          <a:lstStyle/>
          <a:p>
            <a:pPr algn="just"/>
            <a:r>
              <a:rPr lang="es-ES" sz="2000" dirty="0"/>
              <a:t>El ingreso de documentos en el archivo electrónico único, con el consiguiente traspaso de su custodia, se tramitará a través de </a:t>
            </a:r>
            <a:r>
              <a:rPr lang="es-ES" sz="2000" b="1" dirty="0"/>
              <a:t>@</a:t>
            </a:r>
            <a:r>
              <a:rPr lang="es-ES" sz="2000" b="1" dirty="0" err="1"/>
              <a:t>rchivA</a:t>
            </a:r>
            <a:r>
              <a:rPr lang="es-ES" sz="2000" dirty="0"/>
              <a:t>; </a:t>
            </a:r>
            <a:endParaRPr lang="es-ES" sz="2000" dirty="0" smtClean="0"/>
          </a:p>
          <a:p>
            <a:endParaRPr lang="es-ES" sz="2000" dirty="0"/>
          </a:p>
          <a:p>
            <a:r>
              <a:rPr lang="es-ES" sz="2000" dirty="0" smtClean="0"/>
              <a:t>(</a:t>
            </a:r>
            <a:r>
              <a:rPr lang="es-ES" sz="2000" b="1" dirty="0" smtClean="0"/>
              <a:t>Política de Gestión de Documentos Electrónicos de la Junta de Andalucía</a:t>
            </a:r>
            <a:r>
              <a:rPr lang="es-ES" sz="2000" dirty="0" smtClean="0"/>
              <a:t>)</a:t>
            </a:r>
            <a:endParaRPr lang="es-ES" sz="2000" dirty="0"/>
          </a:p>
        </p:txBody>
      </p:sp>
      <p:sp>
        <p:nvSpPr>
          <p:cNvPr id="5" name="4 Rectángulo"/>
          <p:cNvSpPr/>
          <p:nvPr/>
        </p:nvSpPr>
        <p:spPr>
          <a:xfrm>
            <a:off x="1331640" y="1453425"/>
            <a:ext cx="4968552" cy="369332"/>
          </a:xfrm>
          <a:prstGeom prst="rect">
            <a:avLst/>
          </a:prstGeom>
        </p:spPr>
        <p:txBody>
          <a:bodyPr wrap="square">
            <a:spAutoFit/>
          </a:bodyPr>
          <a:lstStyle/>
          <a:p>
            <a:r>
              <a:rPr lang="es-ES" b="1" dirty="0"/>
              <a:t>Sistema de Información de la Gestión de </a:t>
            </a:r>
            <a:r>
              <a:rPr lang="es-ES" b="1" dirty="0" smtClean="0"/>
              <a:t>Archivos:</a:t>
            </a:r>
            <a:endParaRPr lang="es-ES" b="1" dirty="0"/>
          </a:p>
        </p:txBody>
      </p:sp>
      <p:pic>
        <p:nvPicPr>
          <p:cNvPr id="10242"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4365104"/>
            <a:ext cx="17811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5013176"/>
            <a:ext cx="2781300" cy="514350"/>
          </a:xfrm>
          <a:prstGeom prst="rect">
            <a:avLst/>
          </a:prstGeom>
          <a:noFill/>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69910" y="4078207"/>
            <a:ext cx="4698026" cy="1869938"/>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6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fade">
                                      <p:cBhvr>
                                        <p:cTn id="13" dur="500"/>
                                        <p:tgtEl>
                                          <p:spTgt spid="102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arn(inVertical)">
                                      <p:cBhvr>
                                        <p:cTn id="18"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87</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098" name="Picture 2" descr="https://ws024.juntadeandalucia.es/ae/system/files/logo_archiva.gif?1270543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580" y="5004357"/>
            <a:ext cx="1741717" cy="978041"/>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592" y="5220770"/>
            <a:ext cx="2245502" cy="696466"/>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217603" y="3097586"/>
            <a:ext cx="1686548" cy="1233679"/>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1289" y="3068960"/>
            <a:ext cx="1535167" cy="1559878"/>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3717032"/>
            <a:ext cx="1368152" cy="618926"/>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399254"/>
            <a:ext cx="1645856" cy="2327108"/>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6592" y="535560"/>
            <a:ext cx="1962150" cy="523875"/>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027" y="2645133"/>
            <a:ext cx="1647715" cy="532720"/>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4194" y="1553415"/>
            <a:ext cx="1757669" cy="496441"/>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nvSpPr>
        <p:spPr>
          <a:xfrm>
            <a:off x="1763688" y="499684"/>
            <a:ext cx="1548175" cy="523220"/>
          </a:xfrm>
          <a:prstGeom prst="rect">
            <a:avLst/>
          </a:prstGeom>
          <a:effectLst>
            <a:innerShdw blurRad="63500" dist="50800" dir="5400000">
              <a:prstClr val="black">
                <a:alpha val="50000"/>
              </a:prstClr>
            </a:innerShdw>
          </a:effectLst>
        </p:spPr>
        <p:txBody>
          <a:bodyPr wrap="square">
            <a:spAutoFit/>
            <a:scene3d>
              <a:camera prst="orthographicFront"/>
              <a:lightRig rig="threePt" dir="t"/>
            </a:scene3d>
            <a:sp3d extrusionH="57150">
              <a:bevelT w="82550" h="38100" prst="coolSlant"/>
            </a:sp3d>
          </a:bodyPr>
          <a:lstStyle/>
          <a:p>
            <a:r>
              <a:rPr lang="es-ES" sz="2800" b="1" dirty="0" err="1">
                <a:solidFill>
                  <a:schemeClr val="accent3">
                    <a:lumMod val="50000"/>
                  </a:schemeClr>
                </a:solidFill>
                <a:effectLst>
                  <a:outerShdw blurRad="75057" dist="38100" dir="5400000" sy="-20000" rotWithShape="0">
                    <a:prstClr val="black">
                      <a:alpha val="25000"/>
                    </a:prstClr>
                  </a:outerShdw>
                </a:effectLst>
              </a:rPr>
              <a:t>Sider</a:t>
            </a:r>
            <a:r>
              <a:rPr lang="es-ES" sz="2800" b="1" dirty="0" err="1">
                <a:solidFill>
                  <a:schemeClr val="accent3">
                    <a:lumMod val="75000"/>
                  </a:schemeClr>
                </a:solidFill>
                <a:effectLst>
                  <a:outerShdw blurRad="75057" dist="38100" dir="5400000" sy="-20000" rotWithShape="0">
                    <a:prstClr val="black">
                      <a:alpha val="25000"/>
                    </a:prstClr>
                  </a:outerShdw>
                </a:effectLst>
              </a:rPr>
              <a:t>@</a:t>
            </a:r>
            <a:r>
              <a:rPr lang="es-ES" sz="2800" b="1" dirty="0" err="1">
                <a:solidFill>
                  <a:schemeClr val="accent3">
                    <a:lumMod val="50000"/>
                  </a:schemeClr>
                </a:solidFill>
                <a:effectLst>
                  <a:outerShdw blurRad="75057" dist="38100" dir="5400000" sy="-20000" rotWithShape="0">
                    <a:prstClr val="black">
                      <a:alpha val="25000"/>
                    </a:prstClr>
                  </a:outerShdw>
                </a:effectLst>
              </a:rPr>
              <a:t>l</a:t>
            </a:r>
            <a:r>
              <a:rPr lang="es-ES" sz="2800" b="1" dirty="0">
                <a:solidFill>
                  <a:schemeClr val="accent3">
                    <a:lumMod val="50000"/>
                  </a:schemeClr>
                </a:solidFill>
                <a:effectLst>
                  <a:outerShdw blurRad="75057" dist="38100" dir="5400000" sy="-20000" rotWithShape="0">
                    <a:prstClr val="black">
                      <a:alpha val="25000"/>
                    </a:prstClr>
                  </a:outerShdw>
                </a:effectLst>
              </a:rPr>
              <a:t>:</a:t>
            </a:r>
            <a:r>
              <a:rPr lang="es-ES" sz="2800" dirty="0">
                <a:solidFill>
                  <a:schemeClr val="accent3">
                    <a:lumMod val="50000"/>
                  </a:schemeClr>
                </a:solidFill>
                <a:effectLst>
                  <a:outerShdw blurRad="75057" dist="38100" dir="5400000" sy="-20000" rotWithShape="0">
                    <a:prstClr val="black">
                      <a:alpha val="25000"/>
                    </a:prstClr>
                  </a:outerShdw>
                </a:effectLst>
              </a:rPr>
              <a:t> </a:t>
            </a:r>
          </a:p>
        </p:txBody>
      </p:sp>
      <p:pic>
        <p:nvPicPr>
          <p:cNvPr id="2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0919" y="1562808"/>
            <a:ext cx="1771650" cy="447675"/>
          </a:xfrm>
          <a:prstGeom prst="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2996" y="5013176"/>
            <a:ext cx="1543460" cy="1061467"/>
          </a:xfrm>
          <a:prstGeom prst="rect">
            <a:avLst/>
          </a:prstGeom>
          <a:no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1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par>
                                <p:cTn id="14" presetID="21"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par>
                                <p:cTn id="17" presetID="21"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266"/>
                                        </p:tgtEl>
                                        <p:attrNameLst>
                                          <p:attrName>style.visibility</p:attrName>
                                        </p:attrNameLst>
                                      </p:cBhvr>
                                      <p:to>
                                        <p:strVal val="visible"/>
                                      </p:to>
                                    </p:set>
                                    <p:animEffect transition="in" filter="fade">
                                      <p:cBhvr>
                                        <p:cTn id="24" dur="1000"/>
                                        <p:tgtEl>
                                          <p:spTgt spid="11266"/>
                                        </p:tgtEl>
                                      </p:cBhvr>
                                    </p:animEffect>
                                    <p:anim calcmode="lin" valueType="num">
                                      <p:cBhvr>
                                        <p:cTn id="25" dur="1000" fill="hold"/>
                                        <p:tgtEl>
                                          <p:spTgt spid="11266"/>
                                        </p:tgtEl>
                                        <p:attrNameLst>
                                          <p:attrName>ppt_x</p:attrName>
                                        </p:attrNameLst>
                                      </p:cBhvr>
                                      <p:tavLst>
                                        <p:tav tm="0">
                                          <p:val>
                                            <p:strVal val="#ppt_x"/>
                                          </p:val>
                                        </p:tav>
                                        <p:tav tm="100000">
                                          <p:val>
                                            <p:strVal val="#ppt_x"/>
                                          </p:val>
                                        </p:tav>
                                      </p:tavLst>
                                    </p:anim>
                                    <p:anim calcmode="lin" valueType="num">
                                      <p:cBhvr>
                                        <p:cTn id="26" dur="1000" fill="hold"/>
                                        <p:tgtEl>
                                          <p:spTgt spid="1126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0242"/>
                                        </p:tgtEl>
                                        <p:attrNameLst>
                                          <p:attrName>style.visibility</p:attrName>
                                        </p:attrNameLst>
                                      </p:cBhvr>
                                      <p:to>
                                        <p:strVal val="visible"/>
                                      </p:to>
                                    </p:set>
                                    <p:animEffect transition="in" filter="wheel(1)">
                                      <p:cBhvr>
                                        <p:cTn id="43" dur="2000"/>
                                        <p:tgtEl>
                                          <p:spTgt spid="10242"/>
                                        </p:tgtEl>
                                      </p:cBhvr>
                                    </p:animEffect>
                                  </p:childTnLst>
                                </p:cTn>
                              </p:par>
                              <p:par>
                                <p:cTn id="44" presetID="21" presetClass="entr" presetSubtype="1" fill="hold" nodeType="withEffect">
                                  <p:stCondLst>
                                    <p:cond delay="0"/>
                                  </p:stCondLst>
                                  <p:childTnLst>
                                    <p:set>
                                      <p:cBhvr>
                                        <p:cTn id="45" dur="1" fill="hold">
                                          <p:stCondLst>
                                            <p:cond delay="0"/>
                                          </p:stCondLst>
                                        </p:cTn>
                                        <p:tgtEl>
                                          <p:spTgt spid="4098"/>
                                        </p:tgtEl>
                                        <p:attrNameLst>
                                          <p:attrName>style.visibility</p:attrName>
                                        </p:attrNameLst>
                                      </p:cBhvr>
                                      <p:to>
                                        <p:strVal val="visible"/>
                                      </p:to>
                                    </p:set>
                                    <p:animEffect transition="in" filter="wheel(1)">
                                      <p:cBhvr>
                                        <p:cTn id="46" dur="2000"/>
                                        <p:tgtEl>
                                          <p:spTgt spid="409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88</a:t>
            </a:fld>
            <a:endParaRPr lang="es-ES" dirty="0">
              <a:solidFill>
                <a:schemeClr val="tx1"/>
              </a:solidFill>
            </a:endParaRPr>
          </a:p>
        </p:txBody>
      </p:sp>
      <p:pic>
        <p:nvPicPr>
          <p:cNvPr id="4"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987824" y="2492896"/>
            <a:ext cx="3156890" cy="1107996"/>
          </a:xfrm>
          <a:prstGeom prst="rect">
            <a:avLst/>
          </a:prstGeom>
          <a:noFill/>
        </p:spPr>
        <p:txBody>
          <a:bodyPr wrap="none" rtlCol="0">
            <a:spAutoFit/>
          </a:bodyPr>
          <a:lstStyle/>
          <a:p>
            <a:r>
              <a:rPr lang="es-ES" sz="6600" dirty="0" smtClean="0">
                <a:solidFill>
                  <a:schemeClr val="accent1">
                    <a:lumMod val="75000"/>
                  </a:schemeClr>
                </a:solidFill>
              </a:rPr>
              <a:t>Gracias !</a:t>
            </a:r>
            <a:endParaRPr lang="es-ES" sz="6600" dirty="0">
              <a:solidFill>
                <a:schemeClr val="accent1">
                  <a:lumMod val="75000"/>
                </a:schemeClr>
              </a:solidFill>
            </a:endParaRPr>
          </a:p>
        </p:txBody>
      </p:sp>
    </p:spTree>
    <p:extLst>
      <p:ext uri="{BB962C8B-B14F-4D97-AF65-F5344CB8AC3E}">
        <p14:creationId xmlns:p14="http://schemas.microsoft.com/office/powerpoint/2010/main" val="174050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1"/>
                </a:solidFill>
              </a:rPr>
              <a:t>9</a:t>
            </a:fld>
            <a:endParaRPr lang="es-ES" dirty="0">
              <a:solidFill>
                <a:schemeClr val="tx1"/>
              </a:solidFill>
            </a:endParaRPr>
          </a:p>
        </p:txBody>
      </p:sp>
      <p:sp>
        <p:nvSpPr>
          <p:cNvPr id="3" name="2 Rectángulo"/>
          <p:cNvSpPr/>
          <p:nvPr/>
        </p:nvSpPr>
        <p:spPr>
          <a:xfrm>
            <a:off x="324631" y="1377954"/>
            <a:ext cx="8640960" cy="5509200"/>
          </a:xfrm>
          <a:prstGeom prst="rect">
            <a:avLst/>
          </a:prstGeom>
        </p:spPr>
        <p:txBody>
          <a:bodyPr wrap="square">
            <a:spAutoFit/>
          </a:bodyPr>
          <a:lstStyle/>
          <a:p>
            <a:r>
              <a:rPr lang="es-ES" sz="2400" dirty="0"/>
              <a:t>P</a:t>
            </a:r>
            <a:r>
              <a:rPr lang="es-ES" sz="2400" b="1" dirty="0" smtClean="0"/>
              <a:t>royecto Norma</a:t>
            </a:r>
            <a:r>
              <a:rPr lang="es-ES" sz="2400" dirty="0" smtClean="0"/>
              <a:t>. Unidad </a:t>
            </a:r>
            <a:r>
              <a:rPr lang="es-ES" sz="2400" dirty="0"/>
              <a:t>de Organización y </a:t>
            </a:r>
            <a:r>
              <a:rPr lang="es-ES" sz="2400" dirty="0" smtClean="0"/>
              <a:t>Sistemas / </a:t>
            </a:r>
            <a:r>
              <a:rPr lang="es-ES" sz="2400" dirty="0" err="1" smtClean="0"/>
              <a:t>Inpro</a:t>
            </a:r>
            <a:endParaRPr lang="es-ES" sz="2400" dirty="0"/>
          </a:p>
          <a:p>
            <a:endParaRPr lang="es-ES" sz="2400" dirty="0" smtClean="0"/>
          </a:p>
          <a:p>
            <a:r>
              <a:rPr lang="es-ES" sz="2400" dirty="0" smtClean="0"/>
              <a:t>2002: Ya </a:t>
            </a:r>
            <a:r>
              <a:rPr lang="es-ES" sz="2400" dirty="0"/>
              <a:t>en marcha </a:t>
            </a:r>
            <a:r>
              <a:rPr lang="es-ES" sz="2400" dirty="0" smtClean="0"/>
              <a:t>la </a:t>
            </a:r>
            <a:r>
              <a:rPr lang="es-ES" sz="2400" dirty="0"/>
              <a:t>elaboración de un exhaustivo </a:t>
            </a:r>
            <a:r>
              <a:rPr lang="es-ES" sz="2400" b="1" dirty="0"/>
              <a:t>inventario de </a:t>
            </a:r>
            <a:r>
              <a:rPr lang="es-ES" sz="2400" b="1" dirty="0" smtClean="0"/>
              <a:t>procedimientos</a:t>
            </a:r>
            <a:endParaRPr lang="es-ES" sz="2400" dirty="0"/>
          </a:p>
          <a:p>
            <a:endParaRPr lang="es-ES" sz="2400" dirty="0" smtClean="0"/>
          </a:p>
          <a:p>
            <a:r>
              <a:rPr lang="es-ES" sz="2400" dirty="0"/>
              <a:t>	</a:t>
            </a:r>
            <a:r>
              <a:rPr lang="es-ES" sz="2400" dirty="0" smtClean="0"/>
              <a:t>- </a:t>
            </a:r>
            <a:r>
              <a:rPr lang="es-ES" sz="2400" b="1" dirty="0" smtClean="0"/>
              <a:t>Contratos </a:t>
            </a:r>
            <a:r>
              <a:rPr lang="es-ES" sz="2400" b="1" dirty="0"/>
              <a:t>menores </a:t>
            </a:r>
            <a:r>
              <a:rPr lang="es-ES" sz="2400" dirty="0" smtClean="0"/>
              <a:t>y </a:t>
            </a:r>
            <a:r>
              <a:rPr lang="es-ES" sz="2400" b="1" dirty="0"/>
              <a:t>C</a:t>
            </a:r>
            <a:r>
              <a:rPr lang="es-ES" sz="2400" b="1" dirty="0" smtClean="0"/>
              <a:t>oncesión </a:t>
            </a:r>
            <a:r>
              <a:rPr lang="es-ES" sz="2400" b="1" dirty="0"/>
              <a:t>de </a:t>
            </a:r>
            <a:r>
              <a:rPr lang="es-ES" sz="2400" b="1" dirty="0" smtClean="0"/>
              <a:t>subvenciones </a:t>
            </a:r>
            <a:r>
              <a:rPr lang="es-ES" sz="2400" dirty="0" smtClean="0"/>
              <a:t>		</a:t>
            </a:r>
            <a:endParaRPr lang="es-ES" sz="2400" dirty="0"/>
          </a:p>
          <a:p>
            <a:r>
              <a:rPr lang="es-ES" sz="2400" dirty="0" smtClean="0"/>
              <a:t>	</a:t>
            </a:r>
            <a:r>
              <a:rPr lang="es-ES" sz="2000" dirty="0" smtClean="0"/>
              <a:t>(delimitados </a:t>
            </a:r>
            <a:r>
              <a:rPr lang="es-ES" sz="2000" dirty="0"/>
              <a:t>y tramitándose a través de la aplicación </a:t>
            </a:r>
            <a:r>
              <a:rPr lang="es-ES" sz="2000" dirty="0" smtClean="0"/>
              <a:t>Norma como 	sistema </a:t>
            </a:r>
            <a:r>
              <a:rPr lang="es-ES" sz="2000" dirty="0"/>
              <a:t>informático </a:t>
            </a:r>
            <a:r>
              <a:rPr lang="es-ES" sz="2000" i="1" dirty="0" err="1" smtClean="0"/>
              <a:t>workflow</a:t>
            </a:r>
            <a:r>
              <a:rPr lang="es-ES" sz="2000" dirty="0" smtClean="0"/>
              <a:t>) </a:t>
            </a:r>
          </a:p>
          <a:p>
            <a:endParaRPr lang="es-ES" sz="2400" dirty="0" smtClean="0"/>
          </a:p>
          <a:p>
            <a:r>
              <a:rPr lang="es-ES" sz="2400" dirty="0" smtClean="0"/>
              <a:t>	-</a:t>
            </a:r>
            <a:r>
              <a:rPr lang="es-ES" sz="2400" b="1" dirty="0" smtClean="0"/>
              <a:t>Modificaciones </a:t>
            </a:r>
            <a:r>
              <a:rPr lang="es-ES" sz="2400" b="1" dirty="0"/>
              <a:t>de crédito </a:t>
            </a:r>
            <a:r>
              <a:rPr lang="es-ES" sz="2400" dirty="0"/>
              <a:t>y </a:t>
            </a:r>
            <a:r>
              <a:rPr lang="es-ES" sz="2400" b="1" dirty="0"/>
              <a:t>D</a:t>
            </a:r>
            <a:r>
              <a:rPr lang="es-ES" sz="2400" b="1" dirty="0" smtClean="0"/>
              <a:t>evoluciones de </a:t>
            </a:r>
            <a:r>
              <a:rPr lang="es-ES" sz="2400" b="1" dirty="0"/>
              <a:t>fianza </a:t>
            </a:r>
            <a:r>
              <a:rPr lang="es-ES" sz="2400" dirty="0" smtClean="0"/>
              <a:t>	</a:t>
            </a:r>
            <a:r>
              <a:rPr lang="es-ES" sz="2000" dirty="0" smtClean="0"/>
              <a:t>(analizados y solo </a:t>
            </a:r>
            <a:r>
              <a:rPr lang="es-ES" sz="2000" dirty="0"/>
              <a:t>pendientes de </a:t>
            </a:r>
            <a:r>
              <a:rPr lang="es-ES" sz="2000" dirty="0" smtClean="0"/>
              <a:t>implantar)</a:t>
            </a:r>
          </a:p>
          <a:p>
            <a:r>
              <a:rPr lang="es-ES" sz="2400" dirty="0" smtClean="0"/>
              <a:t> </a:t>
            </a:r>
            <a:endParaRPr lang="es-ES" sz="2400" dirty="0"/>
          </a:p>
          <a:p>
            <a:r>
              <a:rPr lang="es-ES" sz="2400" dirty="0" smtClean="0"/>
              <a:t>	- </a:t>
            </a:r>
            <a:r>
              <a:rPr lang="es-ES" sz="2400" b="1" dirty="0" smtClean="0"/>
              <a:t>Convenios</a:t>
            </a:r>
            <a:r>
              <a:rPr lang="es-ES" sz="2400" b="1" dirty="0"/>
              <a:t>, </a:t>
            </a:r>
            <a:r>
              <a:rPr lang="es-ES" sz="2400" b="1" dirty="0" smtClean="0"/>
              <a:t>Planes </a:t>
            </a:r>
            <a:r>
              <a:rPr lang="es-ES" sz="2400" b="1" dirty="0"/>
              <a:t>de servicios sociales </a:t>
            </a:r>
            <a:r>
              <a:rPr lang="es-ES" sz="2400" dirty="0"/>
              <a:t>y un grupo de </a:t>
            </a:r>
            <a:endParaRPr lang="es-ES" sz="2400" dirty="0" smtClean="0"/>
          </a:p>
          <a:p>
            <a:r>
              <a:rPr lang="es-ES" sz="2400" dirty="0"/>
              <a:t> </a:t>
            </a:r>
            <a:r>
              <a:rPr lang="es-ES" sz="2400" dirty="0" smtClean="0"/>
              <a:t>            procedimientos </a:t>
            </a:r>
            <a:r>
              <a:rPr lang="es-ES" sz="2400" dirty="0"/>
              <a:t>del ámbito de la </a:t>
            </a:r>
            <a:r>
              <a:rPr lang="es-ES" sz="2400" b="1" dirty="0"/>
              <a:t>gestión de personal</a:t>
            </a:r>
            <a:r>
              <a:rPr lang="es-ES" sz="2400" dirty="0"/>
              <a:t>. </a:t>
            </a:r>
            <a:endParaRPr lang="es-ES" sz="2400" dirty="0" smtClean="0"/>
          </a:p>
          <a:p>
            <a:r>
              <a:rPr lang="es-ES" sz="2000" dirty="0"/>
              <a:t> </a:t>
            </a:r>
            <a:r>
              <a:rPr lang="es-ES" sz="2000" dirty="0" smtClean="0"/>
              <a:t>              (en fase de estudio)</a:t>
            </a:r>
            <a:endParaRPr lang="es-ES" sz="2000" dirty="0"/>
          </a:p>
        </p:txBody>
      </p:sp>
      <p:pic>
        <p:nvPicPr>
          <p:cNvPr id="5" name="Picture 4" descr="Logotipo DiputaciÃ³n de 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 y="116631"/>
            <a:ext cx="868334" cy="86833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39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1601</TotalTime>
  <Words>4031</Words>
  <Application>Microsoft Office PowerPoint</Application>
  <PresentationFormat>Presentación en pantalla (4:3)</PresentationFormat>
  <Paragraphs>509</Paragraphs>
  <Slides>88</Slides>
  <Notes>3</Notes>
  <HiddenSlides>0</HiddenSlides>
  <MMClips>0</MMClips>
  <ScaleCrop>false</ScaleCrop>
  <HeadingPairs>
    <vt:vector size="4" baseType="variant">
      <vt:variant>
        <vt:lpstr>Tema</vt:lpstr>
      </vt:variant>
      <vt:variant>
        <vt:i4>1</vt:i4>
      </vt:variant>
      <vt:variant>
        <vt:lpstr>Títulos de diapositiva</vt:lpstr>
      </vt:variant>
      <vt:variant>
        <vt:i4>88</vt:i4>
      </vt:variant>
    </vt:vector>
  </HeadingPairs>
  <TitlesOfParts>
    <vt:vector size="89" baseType="lpstr">
      <vt:lpstr>Tema de Office</vt:lpstr>
      <vt:lpstr>El  enfoque  archivístico  de  la administración electrónica  en  la  Diputación  de  Sevilla</vt:lpstr>
      <vt:lpstr>1. El punto de partida:   La informatización antes de la administración electrónica </vt:lpstr>
      <vt:lpstr>Presentación de PowerPoint</vt:lpstr>
      <vt:lpstr>Presentación de PowerPoint</vt:lpstr>
      <vt:lpstr>Presentación de PowerPoint</vt:lpstr>
      <vt:lpstr>Presentación de PowerPoint</vt:lpstr>
      <vt:lpstr>Presentación de PowerPoint</vt:lpstr>
      <vt:lpstr>2. Tentativas de normalización:   Proyecto NORMA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Las soluciones de tramitación electrónica </vt:lpstr>
      <vt:lpstr>Presentación de PowerPoint</vt:lpstr>
      <vt:lpstr>Presentación de PowerPoint</vt:lpstr>
      <vt:lpstr>  Resoluciones:  </vt:lpstr>
      <vt:lpstr>Presentación de PowerPoint</vt:lpstr>
      <vt:lpstr>  Resoluciones:  </vt:lpstr>
      <vt:lpstr>  Contratación:  </vt:lpstr>
      <vt:lpstr>  Contratación:  </vt:lpstr>
      <vt:lpstr>  Sesiones de órganos colegiados: </vt:lpstr>
      <vt:lpstr>  Sesiones de órganos colegiados: </vt:lpstr>
      <vt:lpstr>  Sesiones de órganos colegiados: </vt:lpstr>
      <vt:lpstr>  Sesiones de órganos colegiados: </vt:lpstr>
      <vt:lpstr>  Sesiones de órganos colegiados: </vt:lpstr>
      <vt:lpstr>4.  Gestión  de  documentos electrónicos</vt:lpstr>
      <vt:lpstr>Presentación de PowerPoint</vt:lpstr>
      <vt:lpstr>Presentación de PowerPoint</vt:lpstr>
      <vt:lpstr>Presentación de PowerPoint</vt:lpstr>
      <vt:lpstr>Presentación de PowerPoint</vt:lpstr>
      <vt:lpstr>Presentación de PowerPoint</vt:lpstr>
      <vt:lpstr>Presentación de PowerPoint</vt:lpstr>
      <vt:lpstr>La  propuesta  de  política  de  gestión  de  documentos   del  Archivo  para  la  Diputación </vt:lpstr>
      <vt:lpstr>Propuesta  de  política  de  gestión  de  documentos del  Archivo  para  la  Diputación</vt:lpstr>
      <vt:lpstr>4.1   El  carácter  transversal  de  la gestión  de  documentos  Responsabilidades  GDE </vt:lpstr>
      <vt:lpstr>Responsabilidades  GDE</vt:lpstr>
      <vt:lpstr>Responsabilidades  GDE</vt:lpstr>
      <vt:lpstr>Responsabilidades  GDE</vt:lpstr>
      <vt:lpstr>Responsabilidades  GDE</vt:lpstr>
      <vt:lpstr>4.2   Gestión  integral  de documentos electrónicos: </vt:lpstr>
      <vt:lpstr>4.2   Gestión  integral  de documentos electrónicos:</vt:lpstr>
      <vt:lpstr>4.2   Gestión  integral  de documentos electrónicos:</vt:lpstr>
      <vt:lpstr>4.2   Gestión  integral  de documentos electrónicos:</vt:lpstr>
      <vt:lpstr>4.2   Gestión  integral  de documentos electrónicos:</vt:lpstr>
      <vt:lpstr>4.2   Gestión  integral  de documentos electrónicos:</vt:lpstr>
      <vt:lpstr>5.3    Procesos  de  gestión  de documentos </vt:lpstr>
      <vt:lpstr>Presentación de PowerPoint</vt:lpstr>
      <vt:lpstr>5.3   Procesos  de  gestión  de documentos </vt:lpstr>
      <vt:lpstr>Presentación de PowerPoint</vt:lpstr>
      <vt:lpstr>Presentación de PowerPoint</vt:lpstr>
      <vt:lpstr>Presentación de PowerPoint</vt:lpstr>
      <vt:lpstr>5.3   Procesos  de  gestión  de documentos </vt:lpstr>
      <vt:lpstr>Esquema institucional de metadatos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5.3   Procesos  de  gestión  de documentos </vt:lpstr>
      <vt:lpstr>Presentación de PowerPoint</vt:lpstr>
      <vt:lpstr>Presentación de PowerPoint</vt:lpstr>
      <vt:lpstr>Presentación de PowerPoint</vt:lpstr>
      <vt:lpstr>Presentación de PowerPoint</vt:lpstr>
      <vt:lpstr>Soluciones   Junta de Andalucía/Diputaciones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enfoque archivístico de la administración electrónica  en la Diputación de Sevilla</dc:title>
  <dc:creator>rafaelmartinezramos</dc:creator>
  <cp:lastModifiedBy>rafaelmartinezramos</cp:lastModifiedBy>
  <cp:revision>115</cp:revision>
  <dcterms:created xsi:type="dcterms:W3CDTF">2018-10-10T18:11:17Z</dcterms:created>
  <dcterms:modified xsi:type="dcterms:W3CDTF">2018-10-16T18:37:53Z</dcterms:modified>
</cp:coreProperties>
</file>